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2"/>
  </p:notesMasterIdLst>
  <p:handoutMasterIdLst>
    <p:handoutMasterId r:id="rId33"/>
  </p:handoutMasterIdLst>
  <p:sldIdLst>
    <p:sldId id="276" r:id="rId2"/>
    <p:sldId id="280" r:id="rId3"/>
    <p:sldId id="278" r:id="rId4"/>
    <p:sldId id="281" r:id="rId5"/>
    <p:sldId id="282" r:id="rId6"/>
    <p:sldId id="284" r:id="rId7"/>
    <p:sldId id="279" r:id="rId8"/>
    <p:sldId id="283" r:id="rId9"/>
    <p:sldId id="285" r:id="rId10"/>
    <p:sldId id="287" r:id="rId11"/>
    <p:sldId id="300" r:id="rId12"/>
    <p:sldId id="301" r:id="rId13"/>
    <p:sldId id="293" r:id="rId14"/>
    <p:sldId id="289" r:id="rId15"/>
    <p:sldId id="290" r:id="rId16"/>
    <p:sldId id="295" r:id="rId17"/>
    <p:sldId id="296" r:id="rId18"/>
    <p:sldId id="297" r:id="rId19"/>
    <p:sldId id="291" r:id="rId20"/>
    <p:sldId id="298" r:id="rId21"/>
    <p:sldId id="299" r:id="rId22"/>
    <p:sldId id="294" r:id="rId23"/>
    <p:sldId id="264" r:id="rId24"/>
    <p:sldId id="273" r:id="rId25"/>
    <p:sldId id="270" r:id="rId26"/>
    <p:sldId id="271" r:id="rId27"/>
    <p:sldId id="274" r:id="rId28"/>
    <p:sldId id="275" r:id="rId29"/>
    <p:sldId id="265" r:id="rId30"/>
    <p:sldId id="260" r:id="rId31"/>
  </p:sldIdLst>
  <p:sldSz cx="9906000" cy="6858000" type="A4"/>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FF"/>
    <a:srgbClr val="393939"/>
    <a:srgbClr val="888888"/>
    <a:srgbClr val="E6E6E6"/>
    <a:srgbClr val="323E1A"/>
    <a:srgbClr val="003300"/>
    <a:srgbClr val="00009A"/>
    <a:srgbClr val="00007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F97BB-C833-4FB7-BDE5-3F707503469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94660" autoAdjust="0"/>
  </p:normalViewPr>
  <p:slideViewPr>
    <p:cSldViewPr showGuides="1">
      <p:cViewPr varScale="1">
        <p:scale>
          <a:sx n="80" d="100"/>
          <a:sy n="80" d="100"/>
        </p:scale>
        <p:origin x="1454" y="48"/>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數列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DD0-49D3-82E0-D7E74551BBD2}"/>
            </c:ext>
          </c:extLst>
        </c:ser>
        <c:ser>
          <c:idx val="1"/>
          <c:order val="1"/>
          <c:tx>
            <c:strRef>
              <c:f>工作表1!$C$1</c:f>
              <c:strCache>
                <c:ptCount val="1"/>
                <c:pt idx="0">
                  <c:v>數列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DD0-49D3-82E0-D7E74551BBD2}"/>
            </c:ext>
          </c:extLst>
        </c:ser>
        <c:ser>
          <c:idx val="2"/>
          <c:order val="2"/>
          <c:tx>
            <c:strRef>
              <c:f>工作表1!$D$1</c:f>
              <c:strCache>
                <c:ptCount val="1"/>
                <c:pt idx="0">
                  <c:v>數列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DD0-49D3-82E0-D7E74551BBD2}"/>
            </c:ext>
          </c:extLst>
        </c:ser>
        <c:ser>
          <c:idx val="3"/>
          <c:order val="3"/>
          <c:tx>
            <c:strRef>
              <c:f>工作表1!$E$1</c:f>
              <c:strCache>
                <c:ptCount val="1"/>
                <c:pt idx="0">
                  <c:v>數列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工作表1!$E$2:$E$5</c:f>
              <c:numCache>
                <c:formatCode>General</c:formatCode>
                <c:ptCount val="4"/>
                <c:pt idx="0">
                  <c:v>3</c:v>
                </c:pt>
                <c:pt idx="1">
                  <c:v>4</c:v>
                </c:pt>
                <c:pt idx="2">
                  <c:v>5</c:v>
                </c:pt>
                <c:pt idx="3">
                  <c:v>2</c:v>
                </c:pt>
              </c:numCache>
            </c:numRef>
          </c:val>
          <c:extLst>
            <c:ext xmlns:c16="http://schemas.microsoft.com/office/drawing/2014/chart" uri="{C3380CC4-5D6E-409C-BE32-E72D297353CC}">
              <c16:uniqueId val="{00000003-3DD0-49D3-82E0-D7E74551BBD2}"/>
            </c:ext>
          </c:extLst>
        </c:ser>
        <c:ser>
          <c:idx val="4"/>
          <c:order val="4"/>
          <c:tx>
            <c:strRef>
              <c:f>工作表1!$F$1</c:f>
              <c:strCache>
                <c:ptCount val="1"/>
                <c:pt idx="0">
                  <c:v>數列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工作表1!$F$2:$F$5</c:f>
              <c:numCache>
                <c:formatCode>General</c:formatCode>
                <c:ptCount val="4"/>
                <c:pt idx="0">
                  <c:v>5</c:v>
                </c:pt>
                <c:pt idx="1">
                  <c:v>2</c:v>
                </c:pt>
                <c:pt idx="2">
                  <c:v>3</c:v>
                </c:pt>
                <c:pt idx="3">
                  <c:v>3</c:v>
                </c:pt>
              </c:numCache>
            </c:numRef>
          </c:val>
          <c:extLst>
            <c:ext xmlns:c16="http://schemas.microsoft.com/office/drawing/2014/chart" uri="{C3380CC4-5D6E-409C-BE32-E72D297353CC}">
              <c16:uniqueId val="{00000004-3DD0-49D3-82E0-D7E74551BBD2}"/>
            </c:ext>
          </c:extLst>
        </c:ser>
        <c:ser>
          <c:idx val="5"/>
          <c:order val="5"/>
          <c:tx>
            <c:strRef>
              <c:f>工作表1!$G$1</c:f>
              <c:strCache>
                <c:ptCount val="1"/>
                <c:pt idx="0">
                  <c:v>數列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工作表1!$G$2:$G$5</c:f>
              <c:numCache>
                <c:formatCode>General</c:formatCode>
                <c:ptCount val="4"/>
                <c:pt idx="0">
                  <c:v>4</c:v>
                </c:pt>
                <c:pt idx="1">
                  <c:v>5</c:v>
                </c:pt>
                <c:pt idx="2">
                  <c:v>3</c:v>
                </c:pt>
                <c:pt idx="3">
                  <c:v>2</c:v>
                </c:pt>
              </c:numCache>
            </c:numRef>
          </c:val>
          <c:extLst>
            <c:ext xmlns:c16="http://schemas.microsoft.com/office/drawing/2014/chart" uri="{C3380CC4-5D6E-409C-BE32-E72D297353CC}">
              <c16:uniqueId val="{00000005-3DD0-49D3-82E0-D7E74551BBD2}"/>
            </c:ext>
          </c:extLst>
        </c:ser>
        <c:ser>
          <c:idx val="6"/>
          <c:order val="6"/>
          <c:tx>
            <c:strRef>
              <c:f>工作表1!$H$1</c:f>
              <c:strCache>
                <c:ptCount val="1"/>
                <c:pt idx="0">
                  <c:v>數列 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工作表1!$H$2:$H$5</c:f>
              <c:numCache>
                <c:formatCode>General</c:formatCode>
                <c:ptCount val="4"/>
                <c:pt idx="0">
                  <c:v>5</c:v>
                </c:pt>
                <c:pt idx="1">
                  <c:v>3</c:v>
                </c:pt>
                <c:pt idx="2">
                  <c:v>2</c:v>
                </c:pt>
              </c:numCache>
            </c:numRef>
          </c:val>
          <c:extLst>
            <c:ext xmlns:c16="http://schemas.microsoft.com/office/drawing/2014/chart" uri="{C3380CC4-5D6E-409C-BE32-E72D297353CC}">
              <c16:uniqueId val="{00000006-3DD0-49D3-82E0-D7E74551BBD2}"/>
            </c:ext>
          </c:extLst>
        </c:ser>
        <c:dLbls>
          <c:showLegendKey val="0"/>
          <c:showVal val="1"/>
          <c:showCatName val="0"/>
          <c:showSerName val="0"/>
          <c:showPercent val="0"/>
          <c:showBubbleSize val="0"/>
        </c:dLbls>
        <c:gapWidth val="219"/>
        <c:overlap val="-27"/>
        <c:axId val="175048192"/>
        <c:axId val="175049728"/>
      </c:barChart>
      <c:catAx>
        <c:axId val="175048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9728"/>
        <c:crosses val="autoZero"/>
        <c:auto val="1"/>
        <c:lblAlgn val="ctr"/>
        <c:lblOffset val="100"/>
        <c:noMultiLvlLbl val="0"/>
      </c:catAx>
      <c:valAx>
        <c:axId val="175049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5048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05BF5AB9-3463-4E65-AFD3-5431B79ADFDC}" type="datetimeFigureOut">
              <a:rPr lang="zh-TW" altLang="en-US" smtClean="0"/>
              <a:pPr/>
              <a:t>2025/3/30</a:t>
            </a:fld>
            <a:endParaRPr lang="zh-TW" altLang="en-US"/>
          </a:p>
        </p:txBody>
      </p:sp>
      <p:sp>
        <p:nvSpPr>
          <p:cNvPr id="4" name="頁尾版面配置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838FF680-7B6B-4655-B6A1-33A8AD0AE8B4}" type="datetimeFigureOut">
              <a:rPr lang="zh-TW" altLang="en-US" smtClean="0"/>
              <a:pPr/>
              <a:t>2025/3/30</a:t>
            </a:fld>
            <a:endParaRPr lang="zh-TW" altLang="en-US"/>
          </a:p>
        </p:txBody>
      </p:sp>
      <p:sp>
        <p:nvSpPr>
          <p:cNvPr id="4" name="投影片圖像版面配置區 3"/>
          <p:cNvSpPr>
            <a:spLocks noGrp="1" noRot="1" noChangeAspect="1"/>
          </p:cNvSpPr>
          <p:nvPr>
            <p:ph type="sldImg" idx="2"/>
          </p:nvPr>
        </p:nvSpPr>
        <p:spPr>
          <a:xfrm>
            <a:off x="712788" y="746125"/>
            <a:ext cx="5381625" cy="3725863"/>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各位廠商、老師好，我們是第一組，我們的主題是遊戲論壇</a:t>
            </a:r>
            <a:r>
              <a:rPr lang="en-US" altLang="zh-TW" dirty="0"/>
              <a:t>(</a:t>
            </a:r>
            <a:r>
              <a:rPr lang="en-US" altLang="zh-TW" dirty="0" err="1"/>
              <a:t>GameForum</a:t>
            </a:r>
            <a:r>
              <a:rPr lang="en-US" altLang="zh-TW" dirty="0"/>
              <a:t>)</a:t>
            </a:r>
            <a:r>
              <a:rPr lang="zh-TW" altLang="en-US" dirty="0"/>
              <a:t>，我是組長 許清彰，我們的組員有 </a:t>
            </a:r>
            <a:r>
              <a:rPr lang="en-US" altLang="zh-TW" dirty="0"/>
              <a:t>…</a:t>
            </a:r>
            <a:r>
              <a:rPr lang="zh-TW" altLang="en-US" dirty="0"/>
              <a:t>，我們的指導老師是 </a:t>
            </a:r>
            <a:r>
              <a:rPr lang="en-US" altLang="zh-TW" dirty="0"/>
              <a:t>…</a:t>
            </a:r>
            <a:r>
              <a:rPr lang="zh-TW" altLang="en-US" dirty="0"/>
              <a:t>。</a:t>
            </a:r>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23</a:t>
            </a:fld>
            <a:endParaRPr lang="zh-TW" altLang="en-US"/>
          </a:p>
        </p:txBody>
      </p:sp>
    </p:spTree>
    <p:extLst>
      <p:ext uri="{BB962C8B-B14F-4D97-AF65-F5344CB8AC3E}">
        <p14:creationId xmlns:p14="http://schemas.microsoft.com/office/powerpoint/2010/main" val="2650098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以上是我們第一組的專案，感謝各位老師及廠商的耐心觀看，謝謝。</a:t>
            </a:r>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pPr/>
              <a:t>30</a:t>
            </a:fld>
            <a:endParaRPr lang="zh-TW" altLang="en-US"/>
          </a:p>
        </p:txBody>
      </p:sp>
    </p:spTree>
    <p:extLst>
      <p:ext uri="{BB962C8B-B14F-4D97-AF65-F5344CB8AC3E}">
        <p14:creationId xmlns:p14="http://schemas.microsoft.com/office/powerpoint/2010/main" val="68575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32520" y="2708920"/>
            <a:ext cx="8640960" cy="720080"/>
          </a:xfrm>
          <a:prstGeom prst="rect">
            <a:avLst/>
          </a:prstGeom>
        </p:spPr>
        <p:txBody>
          <a:bodyPr/>
          <a:lstStyle>
            <a:lvl1pPr>
              <a:defRPr>
                <a:solidFill>
                  <a:schemeClr val="accent4"/>
                </a:solidFill>
                <a:latin typeface="微軟正黑體" panose="020B0604030504040204" pitchFamily="34" charset="-120"/>
                <a:ea typeface="微軟正黑體" panose="020B0604030504040204" pitchFamily="34" charset="-120"/>
              </a:defRPr>
            </a:lvl1pPr>
          </a:lstStyle>
          <a:p>
            <a:r>
              <a:rPr lang="zh-TW" altLang="en-US" dirty="0"/>
              <a:t>封面</a:t>
            </a:r>
            <a:r>
              <a:rPr lang="en-US" altLang="zh-TW" dirty="0"/>
              <a:t>/</a:t>
            </a:r>
            <a:r>
              <a:rPr lang="zh-TW" altLang="en-US" dirty="0"/>
              <a:t>區塊</a:t>
            </a:r>
          </a:p>
        </p:txBody>
      </p:sp>
      <p:sp>
        <p:nvSpPr>
          <p:cNvPr id="6" name="副標題 2"/>
          <p:cNvSpPr>
            <a:spLocks noGrp="1"/>
          </p:cNvSpPr>
          <p:nvPr>
            <p:ph type="subTitle" idx="1"/>
          </p:nvPr>
        </p:nvSpPr>
        <p:spPr>
          <a:xfrm>
            <a:off x="1352600" y="3789040"/>
            <a:ext cx="7200800" cy="1080120"/>
          </a:xfrm>
        </p:spPr>
        <p:txBody>
          <a:bodyPr>
            <a:normAutofit/>
          </a:bodyPr>
          <a:lstStyle>
            <a:lvl1pPr marL="0" indent="0" algn="ctr">
              <a:buNone/>
              <a:defRPr sz="2000">
                <a:solidFill>
                  <a:schemeClr val="accent4"/>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zh-TW" altLang="en-US" dirty="0"/>
          </a:p>
        </p:txBody>
      </p:sp>
    </p:spTree>
    <p:extLst>
      <p:ext uri="{BB962C8B-B14F-4D97-AF65-F5344CB8AC3E}">
        <p14:creationId xmlns:p14="http://schemas.microsoft.com/office/powerpoint/2010/main" val="355453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65600" y="979200"/>
            <a:ext cx="7775832" cy="4680520"/>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577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632520" y="1124744"/>
            <a:ext cx="8640960" cy="4680520"/>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6" name="標題版面配置區 1"/>
          <p:cNvSpPr>
            <a:spLocks noGrp="1"/>
          </p:cNvSpPr>
          <p:nvPr>
            <p:ph type="title"/>
          </p:nvPr>
        </p:nvSpPr>
        <p:spPr bwMode="ltGray">
          <a:xfrm>
            <a:off x="632520" y="73536"/>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5" name="內容版面配置區 2"/>
          <p:cNvSpPr>
            <a:spLocks noGrp="1"/>
          </p:cNvSpPr>
          <p:nvPr>
            <p:ph idx="1"/>
          </p:nvPr>
        </p:nvSpPr>
        <p:spPr>
          <a:xfrm>
            <a:off x="632520" y="1088740"/>
            <a:ext cx="8640960" cy="5148572"/>
          </a:xfrm>
        </p:spPr>
        <p:txBody>
          <a:bodyPr/>
          <a:lstStyle>
            <a:lvl1pPr>
              <a:lnSpc>
                <a:spcPct val="100000"/>
              </a:lnSpc>
              <a:spcBef>
                <a:spcPts val="600"/>
              </a:spcBef>
              <a:spcAft>
                <a:spcPts val="600"/>
              </a:spcAft>
              <a:defRPr b="1">
                <a:solidFill>
                  <a:srgbClr val="FFFFFF"/>
                </a:solidFill>
              </a:defRPr>
            </a:lvl1pPr>
            <a:lvl2pPr>
              <a:lnSpc>
                <a:spcPct val="100000"/>
              </a:lnSpc>
              <a:spcBef>
                <a:spcPts val="600"/>
              </a:spcBef>
              <a:spcAft>
                <a:spcPts val="600"/>
              </a:spcAft>
              <a:defRPr>
                <a:solidFill>
                  <a:srgbClr val="FFFFFF"/>
                </a:solidFill>
              </a:defRPr>
            </a:lvl2pPr>
            <a:lvl3pPr marL="1076325" indent="-266700">
              <a:lnSpc>
                <a:spcPct val="100000"/>
              </a:lnSpc>
              <a:spcBef>
                <a:spcPts val="600"/>
              </a:spcBef>
              <a:spcAft>
                <a:spcPts val="600"/>
              </a:spcAft>
              <a:defRPr>
                <a:solidFill>
                  <a:srgbClr val="FFFFFF"/>
                </a:solidFill>
              </a:defRPr>
            </a:lvl3pPr>
            <a:lvl4pPr marL="1343025" indent="-180975">
              <a:lnSpc>
                <a:spcPct val="100000"/>
              </a:lnSpc>
              <a:spcBef>
                <a:spcPts val="600"/>
              </a:spcBef>
              <a:spcAft>
                <a:spcPts val="600"/>
              </a:spcAft>
              <a:defRPr>
                <a:solidFill>
                  <a:srgbClr val="FFFFFF"/>
                </a:solidFill>
              </a:defRPr>
            </a:lvl4pPr>
            <a:lvl5pPr marL="1619250" indent="-276225">
              <a:lnSpc>
                <a:spcPct val="100000"/>
              </a:lnSpc>
              <a:spcBef>
                <a:spcPts val="600"/>
              </a:spcBef>
              <a:spcAft>
                <a:spcPts val="600"/>
              </a:spcAft>
              <a:tabLst>
                <a:tab pos="7981950" algn="l"/>
              </a:tabLst>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0646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632520" y="1125091"/>
            <a:ext cx="4111947" cy="503996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內容版面配置區 8"/>
          <p:cNvSpPr>
            <a:spLocks noGrp="1"/>
          </p:cNvSpPr>
          <p:nvPr>
            <p:ph sz="quarter" idx="14"/>
          </p:nvPr>
        </p:nvSpPr>
        <p:spPr>
          <a:xfrm>
            <a:off x="5150340" y="1124744"/>
            <a:ext cx="4105275" cy="504031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6897" y="1124744"/>
            <a:ext cx="5259982" cy="5184576"/>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629120" y="1124744"/>
            <a:ext cx="3197327" cy="5184576"/>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17751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標題版面配置區 1"/>
          <p:cNvSpPr>
            <a:spLocks noGrp="1"/>
          </p:cNvSpPr>
          <p:nvPr>
            <p:ph type="title"/>
          </p:nvPr>
        </p:nvSpPr>
        <p:spPr bwMode="ltGray">
          <a:xfrm>
            <a:off x="632520" y="72008"/>
            <a:ext cx="8640960" cy="764704"/>
          </a:xfrm>
          <a:prstGeom prst="rect">
            <a:avLst/>
          </a:prstGeom>
        </p:spPr>
        <p:txBody>
          <a:bodyPr vert="horz" lIns="91440" tIns="45720" rIns="91440" bIns="45720" rtlCol="0" anchor="ctr">
            <a:noAutofit/>
          </a:bodyPr>
          <a:lstStyle>
            <a:lvl1pPr>
              <a:defRPr>
                <a:solidFill>
                  <a:schemeClr val="accent4"/>
                </a:solidFill>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5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bwMode="ltGray">
          <a:xfrm>
            <a:off x="1065600" y="979200"/>
            <a:ext cx="7776000" cy="4968000"/>
          </a:xfrm>
          <a:prstGeom prst="rect">
            <a:avLst/>
          </a:prstGeom>
          <a:noFill/>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
        <p:nvSpPr>
          <p:cNvPr id="5" name="矩形 4"/>
          <p:cNvSpPr/>
          <p:nvPr userDrawn="1"/>
        </p:nvSpPr>
        <p:spPr>
          <a:xfrm>
            <a:off x="4556956" y="6647583"/>
            <a:ext cx="792087" cy="246221"/>
          </a:xfrm>
          <a:prstGeom prst="rect">
            <a:avLst/>
          </a:prstGeom>
        </p:spPr>
        <p:txBody>
          <a:bodyPr wrap="square">
            <a:spAutoFit/>
          </a:bodyPr>
          <a:lstStyle/>
          <a:p>
            <a:pPr algn="ctr"/>
            <a:fld id="{8F4EACC7-37E3-43A5-A5FB-BEB9CE95D266}" type="slidenum">
              <a:rPr lang="zh-TW" altLang="en-US" sz="1000" smtClean="0">
                <a:solidFill>
                  <a:schemeClr val="bg1"/>
                </a:solidFill>
              </a:rPr>
              <a:pPr algn="ctr"/>
              <a:t>‹#›</a:t>
            </a:fld>
            <a:endParaRPr lang="zh-TW" altLang="en-US" sz="1200" dirty="0">
              <a:solidFill>
                <a:schemeClr val="bg1"/>
              </a:solidFill>
            </a:endParaRPr>
          </a:p>
        </p:txBody>
      </p:sp>
      <p:sp>
        <p:nvSpPr>
          <p:cNvPr id="2" name="標題版面配置區 1"/>
          <p:cNvSpPr>
            <a:spLocks noGrp="1"/>
          </p:cNvSpPr>
          <p:nvPr>
            <p:ph type="title"/>
          </p:nvPr>
        </p:nvSpPr>
        <p:spPr>
          <a:xfrm>
            <a:off x="681037" y="72009"/>
            <a:ext cx="8543925" cy="692695"/>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53" r:id="rId5"/>
    <p:sldLayoutId id="2147483657" r:id="rId6"/>
    <p:sldLayoutId id="2147483671" r:id="rId7"/>
    <p:sldLayoutId id="2147483670" r:id="rId8"/>
    <p:sldLayoutId id="2147483676" r:id="rId9"/>
  </p:sldLayoutIdLst>
  <p:hf hdr="0" ftr="0"/>
  <p:txStyles>
    <p:titleStyle>
      <a:lvl1pPr algn="ctr" defTabSz="914400" rtl="0" eaLnBrk="1" latinLnBrk="0" hangingPunct="1">
        <a:spcBef>
          <a:spcPct val="0"/>
        </a:spcBef>
        <a:buNone/>
        <a:defRPr lang="zh-TW" altLang="en-US" sz="3600" b="1" kern="1200" spc="300" dirty="0">
          <a:solidFill>
            <a:srgbClr val="FFC000"/>
          </a:solidFill>
          <a:latin typeface="+mn-ea"/>
          <a:ea typeface="+mn-ea"/>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bg1"/>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chemeClr val="bg1"/>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chemeClr val="bg1"/>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chemeClr val="bg1"/>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bg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dirty="0"/>
              <a:t>(Shopping Mall)</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257256" y="1011732"/>
            <a:ext cx="2520280" cy="457750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畫面中，由上至下，區塊分別為：</a:t>
            </a:r>
            <a:endParaRPr lang="en-US" altLang="zh-TW" sz="1800" dirty="0"/>
          </a:p>
          <a:p>
            <a:r>
              <a:rPr lang="zh-TW" altLang="en-US" sz="1800" dirty="0"/>
              <a:t>商城導覽列，可搜尋商品、查看購物車、訂單狀況，若對商品有任何問題可直接跳轉至客服中心或查看是否有任何官網最新公告資訊。</a:t>
            </a:r>
            <a:endParaRPr lang="en-US" altLang="zh-TW" sz="1800" dirty="0"/>
          </a:p>
          <a:p>
            <a:r>
              <a:rPr lang="zh-TW" altLang="en-US" sz="1800" dirty="0"/>
              <a:t>商品輪播圖：可看到最新主打商品。</a:t>
            </a:r>
            <a:endParaRPr lang="en-US" altLang="zh-TW" sz="1800" dirty="0"/>
          </a:p>
          <a:p>
            <a:r>
              <a:rPr lang="zh-TW" altLang="en-US" sz="1800" dirty="0"/>
              <a:t>商城排行榜：可看到商品的熱銷排行。</a:t>
            </a:r>
          </a:p>
          <a:p>
            <a:endParaRPr lang="zh-TW" altLang="en-US" sz="1800" dirty="0"/>
          </a:p>
        </p:txBody>
      </p:sp>
      <p:pic>
        <p:nvPicPr>
          <p:cNvPr id="2" name="圖片 1">
            <a:extLst>
              <a:ext uri="{FF2B5EF4-FFF2-40B4-BE49-F238E27FC236}">
                <a16:creationId xmlns:a16="http://schemas.microsoft.com/office/drawing/2014/main" id="{84F87307-C523-4904-A14F-09CA18654E92}"/>
              </a:ext>
            </a:extLst>
          </p:cNvPr>
          <p:cNvPicPr>
            <a:picLocks noChangeAspect="1"/>
          </p:cNvPicPr>
          <p:nvPr/>
        </p:nvPicPr>
        <p:blipFill>
          <a:blip r:embed="rId2"/>
          <a:stretch>
            <a:fillRect/>
          </a:stretch>
        </p:blipFill>
        <p:spPr>
          <a:xfrm>
            <a:off x="33529" y="1011732"/>
            <a:ext cx="7169696" cy="290868"/>
          </a:xfrm>
          <a:prstGeom prst="rect">
            <a:avLst/>
          </a:prstGeom>
        </p:spPr>
      </p:pic>
      <p:pic>
        <p:nvPicPr>
          <p:cNvPr id="4" name="圖片 3">
            <a:extLst>
              <a:ext uri="{FF2B5EF4-FFF2-40B4-BE49-F238E27FC236}">
                <a16:creationId xmlns:a16="http://schemas.microsoft.com/office/drawing/2014/main" id="{BBF2EEA1-244D-4DFB-ADB6-83DE6FFBC062}"/>
              </a:ext>
            </a:extLst>
          </p:cNvPr>
          <p:cNvPicPr>
            <a:picLocks noChangeAspect="1"/>
          </p:cNvPicPr>
          <p:nvPr/>
        </p:nvPicPr>
        <p:blipFill>
          <a:blip r:embed="rId3"/>
          <a:stretch>
            <a:fillRect/>
          </a:stretch>
        </p:blipFill>
        <p:spPr>
          <a:xfrm>
            <a:off x="33529" y="1388790"/>
            <a:ext cx="7169696" cy="2270219"/>
          </a:xfrm>
          <a:prstGeom prst="rect">
            <a:avLst/>
          </a:prstGeom>
        </p:spPr>
      </p:pic>
      <p:pic>
        <p:nvPicPr>
          <p:cNvPr id="8" name="圖片 7">
            <a:extLst>
              <a:ext uri="{FF2B5EF4-FFF2-40B4-BE49-F238E27FC236}">
                <a16:creationId xmlns:a16="http://schemas.microsoft.com/office/drawing/2014/main" id="{304B398C-5FC3-4E26-A0A6-AC572D5DAFE4}"/>
              </a:ext>
            </a:extLst>
          </p:cNvPr>
          <p:cNvPicPr>
            <a:picLocks noChangeAspect="1"/>
          </p:cNvPicPr>
          <p:nvPr/>
        </p:nvPicPr>
        <p:blipFill>
          <a:blip r:embed="rId4"/>
          <a:stretch>
            <a:fillRect/>
          </a:stretch>
        </p:blipFill>
        <p:spPr>
          <a:xfrm>
            <a:off x="42637" y="3681720"/>
            <a:ext cx="7169696" cy="2546868"/>
          </a:xfrm>
          <a:prstGeom prst="rect">
            <a:avLst/>
          </a:prstGeom>
        </p:spPr>
      </p:pic>
    </p:spTree>
    <p:extLst>
      <p:ext uri="{BB962C8B-B14F-4D97-AF65-F5344CB8AC3E}">
        <p14:creationId xmlns:p14="http://schemas.microsoft.com/office/powerpoint/2010/main" val="70166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1006102"/>
            <a:ext cx="5975966" cy="242440"/>
          </a:xfrm>
          <a:prstGeom prst="rect">
            <a:avLst/>
          </a:prstGeom>
        </p:spPr>
      </p:pic>
      <p:pic>
        <p:nvPicPr>
          <p:cNvPr id="8" name="圖片 7">
            <a:extLst>
              <a:ext uri="{FF2B5EF4-FFF2-40B4-BE49-F238E27FC236}">
                <a16:creationId xmlns:a16="http://schemas.microsoft.com/office/drawing/2014/main" id="{CBB3B7FC-A3F2-43E4-A034-21B1B16D9B21}"/>
              </a:ext>
            </a:extLst>
          </p:cNvPr>
          <p:cNvPicPr>
            <a:picLocks noChangeAspect="1"/>
          </p:cNvPicPr>
          <p:nvPr/>
        </p:nvPicPr>
        <p:blipFill>
          <a:blip r:embed="rId3"/>
          <a:stretch>
            <a:fillRect/>
          </a:stretch>
        </p:blipFill>
        <p:spPr>
          <a:xfrm>
            <a:off x="289162" y="1278946"/>
            <a:ext cx="5962245" cy="1654131"/>
          </a:xfrm>
          <a:prstGeom prst="rect">
            <a:avLst/>
          </a:prstGeom>
        </p:spPr>
      </p:pic>
      <p:pic>
        <p:nvPicPr>
          <p:cNvPr id="9" name="圖片 8">
            <a:extLst>
              <a:ext uri="{FF2B5EF4-FFF2-40B4-BE49-F238E27FC236}">
                <a16:creationId xmlns:a16="http://schemas.microsoft.com/office/drawing/2014/main" id="{7D878A6B-3D3B-4216-A754-5F16917FA91F}"/>
              </a:ext>
            </a:extLst>
          </p:cNvPr>
          <p:cNvPicPr>
            <a:picLocks noChangeAspect="1"/>
          </p:cNvPicPr>
          <p:nvPr/>
        </p:nvPicPr>
        <p:blipFill>
          <a:blip r:embed="rId4"/>
          <a:stretch>
            <a:fillRect/>
          </a:stretch>
        </p:blipFill>
        <p:spPr>
          <a:xfrm>
            <a:off x="280038" y="2933077"/>
            <a:ext cx="5962245" cy="2518416"/>
          </a:xfrm>
          <a:prstGeom prst="rect">
            <a:avLst/>
          </a:prstGeom>
        </p:spPr>
      </p:pic>
      <p:sp>
        <p:nvSpPr>
          <p:cNvPr id="10" name="內容版面配置區 5">
            <a:extLst>
              <a:ext uri="{FF2B5EF4-FFF2-40B4-BE49-F238E27FC236}">
                <a16:creationId xmlns:a16="http://schemas.microsoft.com/office/drawing/2014/main" id="{D523924C-979B-4779-9A37-B074D05C5D19}"/>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編輯商品頁面：可在此對現有商品進行資訊編輯。</a:t>
            </a:r>
          </a:p>
        </p:txBody>
      </p:sp>
      <p:pic>
        <p:nvPicPr>
          <p:cNvPr id="11" name="圖片 10">
            <a:extLst>
              <a:ext uri="{FF2B5EF4-FFF2-40B4-BE49-F238E27FC236}">
                <a16:creationId xmlns:a16="http://schemas.microsoft.com/office/drawing/2014/main" id="{2B8B2506-7444-464E-99BC-C2E78878F980}"/>
              </a:ext>
            </a:extLst>
          </p:cNvPr>
          <p:cNvPicPr>
            <a:picLocks noChangeAspect="1"/>
          </p:cNvPicPr>
          <p:nvPr/>
        </p:nvPicPr>
        <p:blipFill>
          <a:blip r:embed="rId5"/>
          <a:stretch>
            <a:fillRect/>
          </a:stretch>
        </p:blipFill>
        <p:spPr>
          <a:xfrm>
            <a:off x="280038" y="5451493"/>
            <a:ext cx="5962245" cy="1201657"/>
          </a:xfrm>
          <a:prstGeom prst="rect">
            <a:avLst/>
          </a:prstGeom>
        </p:spPr>
      </p:pic>
    </p:spTree>
    <p:extLst>
      <p:ext uri="{BB962C8B-B14F-4D97-AF65-F5344CB8AC3E}">
        <p14:creationId xmlns:p14="http://schemas.microsoft.com/office/powerpoint/2010/main" val="399525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4CF2E6B-CA4D-4070-94CF-DC6542485CD2}"/>
              </a:ext>
            </a:extLst>
          </p:cNvPr>
          <p:cNvSpPr>
            <a:spLocks noGrp="1"/>
          </p:cNvSpPr>
          <p:nvPr>
            <p:ph type="title"/>
          </p:nvPr>
        </p:nvSpPr>
        <p:spPr/>
        <p:txBody>
          <a:bodyPr/>
          <a:lstStyle/>
          <a:p>
            <a:r>
              <a:rPr lang="zh-TW" altLang="en-US" dirty="0"/>
              <a:t>商城功能</a:t>
            </a:r>
            <a:r>
              <a:rPr lang="en-US" altLang="zh-TW" dirty="0"/>
              <a:t>Demo</a:t>
            </a:r>
            <a:endParaRPr lang="zh-TW" altLang="en-US" dirty="0"/>
          </a:p>
        </p:txBody>
      </p:sp>
      <p:sp>
        <p:nvSpPr>
          <p:cNvPr id="5" name="副標題 4">
            <a:extLst>
              <a:ext uri="{FF2B5EF4-FFF2-40B4-BE49-F238E27FC236}">
                <a16:creationId xmlns:a16="http://schemas.microsoft.com/office/drawing/2014/main" id="{8A1F6E90-A075-443C-9749-82D301D6BDEB}"/>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28507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商城DEMO">
            <a:hlinkClick r:id="" action="ppaction://media"/>
            <a:extLst>
              <a:ext uri="{FF2B5EF4-FFF2-40B4-BE49-F238E27FC236}">
                <a16:creationId xmlns:a16="http://schemas.microsoft.com/office/drawing/2014/main" id="{70A0C584-88F8-4D15-8095-B401392882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166" y="908720"/>
            <a:ext cx="9771668" cy="4905578"/>
          </a:xfrm>
        </p:spPr>
      </p:pic>
    </p:spTree>
    <p:extLst>
      <p:ext uri="{BB962C8B-B14F-4D97-AF65-F5344CB8AC3E}">
        <p14:creationId xmlns:p14="http://schemas.microsoft.com/office/powerpoint/2010/main" val="149936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共用頁面</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265948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655906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小組分工</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sz="4900" dirty="0">
                <a:solidFill>
                  <a:schemeClr val="bg1"/>
                </a:solidFill>
              </a:rPr>
              <a:t>許清彰：商城、結帳畫面、商品頁面、</a:t>
            </a:r>
            <a:r>
              <a:rPr lang="en-US" altLang="zh-TW" sz="4900" dirty="0">
                <a:solidFill>
                  <a:schemeClr val="bg1"/>
                </a:solidFill>
              </a:rPr>
              <a:t>GitHub</a:t>
            </a:r>
            <a:r>
              <a:rPr lang="zh-TW" altLang="en-US" sz="4900" dirty="0">
                <a:solidFill>
                  <a:schemeClr val="bg1"/>
                </a:solidFill>
              </a:rPr>
              <a:t>專案庫建置、資料表設計、企劃書整理、專題說明文件</a:t>
            </a:r>
            <a:endParaRPr kumimoji="0" lang="en-US" altLang="zh-TW" sz="49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sz="4900" dirty="0">
                <a:solidFill>
                  <a:schemeClr val="bg1"/>
                </a:solidFill>
              </a:rPr>
              <a:t>林楷紘：討論區文章、發文頁面、客服中心、企劃書整理、資料庫建置、資料表設計、專題說明文件</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紀皓騫：首頁、新聞區、新聞文章、頁面草圖、初版模板</a:t>
            </a:r>
            <a:r>
              <a:rPr lang="en-US" altLang="zh-TW" sz="4900" dirty="0">
                <a:solidFill>
                  <a:schemeClr val="bg1"/>
                </a:solidFill>
              </a:rPr>
              <a:t>layout</a:t>
            </a:r>
            <a:r>
              <a:rPr lang="zh-TW" altLang="en-US" sz="4900" dirty="0">
                <a:solidFill>
                  <a:schemeClr val="bg1"/>
                </a:solidFill>
              </a:rPr>
              <a:t>、資料表設計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熊偉誌：個人頁面、登入／註冊頁面、設定頁面、系統架構圖、資料表設計</a:t>
            </a:r>
            <a:endParaRPr lang="en-US" altLang="zh-TW" sz="4900" dirty="0">
              <a:solidFill>
                <a:schemeClr val="bg1"/>
              </a:solidFill>
            </a:endParaRPr>
          </a:p>
          <a:p>
            <a:pPr>
              <a:lnSpc>
                <a:spcPts val="3600"/>
              </a:lnSpc>
              <a:buFont typeface="Wingdings" panose="05000000000000000000" pitchFamily="2" charset="2"/>
              <a:buChar char="l"/>
            </a:pPr>
            <a:r>
              <a:rPr lang="zh-TW" altLang="en-US" sz="4900" dirty="0">
                <a:solidFill>
                  <a:schemeClr val="bg1"/>
                </a:solidFill>
              </a:rPr>
              <a:t>廖士傑：看板頁面</a:t>
            </a:r>
            <a:r>
              <a:rPr lang="en-US" altLang="zh-TW" sz="4900" dirty="0">
                <a:solidFill>
                  <a:schemeClr val="bg1"/>
                </a:solidFill>
              </a:rPr>
              <a:t>(</a:t>
            </a:r>
            <a:r>
              <a:rPr lang="zh-TW" altLang="en-US" sz="4900" dirty="0">
                <a:solidFill>
                  <a:schemeClr val="bg1"/>
                </a:solidFill>
              </a:rPr>
              <a:t>看板類別</a:t>
            </a:r>
            <a:r>
              <a:rPr lang="en-US" altLang="zh-TW" sz="4900" dirty="0">
                <a:solidFill>
                  <a:schemeClr val="bg1"/>
                </a:solidFill>
              </a:rPr>
              <a:t>)</a:t>
            </a:r>
            <a:r>
              <a:rPr lang="zh-TW" altLang="en-US" sz="4900" dirty="0">
                <a:solidFill>
                  <a:schemeClr val="bg1"/>
                </a:solidFill>
              </a:rPr>
              <a:t>、討論區</a:t>
            </a:r>
            <a:r>
              <a:rPr lang="en-US" altLang="zh-TW" sz="4900" dirty="0">
                <a:solidFill>
                  <a:schemeClr val="bg1"/>
                </a:solidFill>
              </a:rPr>
              <a:t>(</a:t>
            </a:r>
            <a:r>
              <a:rPr lang="zh-TW" altLang="en-US" sz="4900" dirty="0">
                <a:solidFill>
                  <a:schemeClr val="bg1"/>
                </a:solidFill>
              </a:rPr>
              <a:t>文章列表</a:t>
            </a:r>
            <a:r>
              <a:rPr lang="en-US" altLang="zh-TW" sz="4900" dirty="0">
                <a:solidFill>
                  <a:schemeClr val="bg1"/>
                </a:solidFill>
              </a:rPr>
              <a:t>)</a:t>
            </a:r>
            <a:r>
              <a:rPr lang="zh-TW" altLang="en-US" sz="4900" dirty="0">
                <a:solidFill>
                  <a:schemeClr val="bg1"/>
                </a:solidFill>
              </a:rPr>
              <a:t>、訂單紀錄</a:t>
            </a:r>
            <a:endParaRPr lang="en-US" altLang="zh-TW" sz="4900"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313885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動機</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r>
              <a:rPr lang="zh-TW" altLang="en-US" sz="1600" dirty="0">
                <a:solidFill>
                  <a:schemeClr val="bg1"/>
                </a:solidFill>
              </a:rPr>
              <a:t>我們希望打造一個以</a:t>
            </a:r>
            <a:r>
              <a:rPr lang="zh-TW" altLang="en-US" sz="1600" dirty="0">
                <a:solidFill>
                  <a:srgbClr val="FFC000"/>
                </a:solidFill>
              </a:rPr>
              <a:t>玩家</a:t>
            </a:r>
            <a:r>
              <a:rPr lang="zh-TW" altLang="en-US" sz="1600" dirty="0">
                <a:solidFill>
                  <a:schemeClr val="bg1"/>
                </a:solidFill>
              </a:rPr>
              <a:t>為核心的</a:t>
            </a:r>
            <a:r>
              <a:rPr lang="zh-TW" altLang="en-US" sz="1600" dirty="0">
                <a:solidFill>
                  <a:srgbClr val="FFC000"/>
                </a:solidFill>
              </a:rPr>
              <a:t>遊戲論壇</a:t>
            </a:r>
            <a:r>
              <a:rPr lang="zh-TW" altLang="en-US" sz="1600" dirty="0">
                <a:solidFill>
                  <a:schemeClr val="bg1"/>
                </a:solidFill>
              </a:rPr>
              <a:t>，讓每位熱愛遊戲的人都能在這裡找到歸屬。這個平台將是</a:t>
            </a:r>
            <a:r>
              <a:rPr lang="zh-TW" altLang="en-US" sz="1600" dirty="0">
                <a:solidFill>
                  <a:srgbClr val="FFC000"/>
                </a:solidFill>
              </a:rPr>
              <a:t>交流攻略</a:t>
            </a:r>
            <a:r>
              <a:rPr lang="zh-TW" altLang="en-US" sz="1600" dirty="0">
                <a:solidFill>
                  <a:schemeClr val="bg1"/>
                </a:solidFill>
              </a:rPr>
              <a:t>、</a:t>
            </a:r>
            <a:r>
              <a:rPr lang="zh-TW" altLang="en-US" sz="1600" dirty="0">
                <a:solidFill>
                  <a:srgbClr val="FFC000"/>
                </a:solidFill>
              </a:rPr>
              <a:t>分享心得</a:t>
            </a:r>
            <a:r>
              <a:rPr lang="zh-TW" altLang="en-US" sz="1600" dirty="0">
                <a:solidFill>
                  <a:schemeClr val="bg1"/>
                </a:solidFill>
              </a:rPr>
              <a:t>與</a:t>
            </a:r>
            <a:r>
              <a:rPr lang="zh-TW" altLang="en-US" sz="1600" dirty="0">
                <a:solidFill>
                  <a:srgbClr val="FFC000"/>
                </a:solidFill>
              </a:rPr>
              <a:t>碰撞創意</a:t>
            </a:r>
            <a:r>
              <a:rPr lang="zh-TW" altLang="en-US" sz="1600" dirty="0">
                <a:solidFill>
                  <a:schemeClr val="bg1"/>
                </a:solidFill>
              </a:rPr>
              <a:t>的聚集地，鼓勵玩家們深入探討遊戲世界的無限可能，並共同推動遊戲文化的發展。同時，我們提供一個精選</a:t>
            </a:r>
            <a:r>
              <a:rPr lang="zh-TW" altLang="en-US" sz="1600" dirty="0">
                <a:solidFill>
                  <a:srgbClr val="FFC000"/>
                </a:solidFill>
              </a:rPr>
              <a:t>商城</a:t>
            </a:r>
            <a:r>
              <a:rPr lang="zh-TW" altLang="en-US" sz="1600" dirty="0">
                <a:solidFill>
                  <a:schemeClr val="bg1"/>
                </a:solidFill>
              </a:rPr>
              <a:t>，作為論壇的延伸，帶來</a:t>
            </a:r>
            <a:r>
              <a:rPr lang="zh-TW" altLang="en-US" sz="1600" dirty="0">
                <a:solidFill>
                  <a:srgbClr val="FFC000"/>
                </a:solidFill>
              </a:rPr>
              <a:t>遊戲相關</a:t>
            </a:r>
            <a:r>
              <a:rPr lang="zh-TW" altLang="en-US" sz="1600" dirty="0">
                <a:solidFill>
                  <a:schemeClr val="bg1"/>
                </a:solidFill>
              </a:rPr>
              <a:t>的周邊與數位內容，讓玩家在互動之餘，能輕鬆獲得心儀的收藏。我們的願景是以論壇驅動社群熱情，讓商城成為點綴玩家體驗的額外驚喜。</a:t>
            </a:r>
            <a:endParaRPr lang="en-US" altLang="zh-TW" sz="1600" dirty="0">
              <a:solidFill>
                <a:schemeClr val="bg1"/>
              </a:solidFill>
            </a:endParaRPr>
          </a:p>
        </p:txBody>
      </p:sp>
    </p:spTree>
    <p:extLst>
      <p:ext uri="{BB962C8B-B14F-4D97-AF65-F5344CB8AC3E}">
        <p14:creationId xmlns:p14="http://schemas.microsoft.com/office/powerpoint/2010/main" val="2445151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如何投入應用</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2" name="六邊形 1">
            <a:extLst>
              <a:ext uri="{FF2B5EF4-FFF2-40B4-BE49-F238E27FC236}">
                <a16:creationId xmlns:a16="http://schemas.microsoft.com/office/drawing/2014/main" id="{80D9E1AE-339F-4944-80FA-8B46F07C487D}"/>
              </a:ext>
            </a:extLst>
          </p:cNvPr>
          <p:cNvSpPr/>
          <p:nvPr/>
        </p:nvSpPr>
        <p:spPr>
          <a:xfrm>
            <a:off x="3476166" y="2660993"/>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solidFill>
                  <a:srgbClr val="FFC000"/>
                </a:solidFill>
              </a:rPr>
              <a:t>遊戲新聞</a:t>
            </a:r>
          </a:p>
        </p:txBody>
      </p:sp>
      <p:sp>
        <p:nvSpPr>
          <p:cNvPr id="11" name="六邊形 10">
            <a:extLst>
              <a:ext uri="{FF2B5EF4-FFF2-40B4-BE49-F238E27FC236}">
                <a16:creationId xmlns:a16="http://schemas.microsoft.com/office/drawing/2014/main" id="{3719BD8E-AA68-4C3B-8490-69FEAFBA3E5C}"/>
              </a:ext>
            </a:extLst>
          </p:cNvPr>
          <p:cNvSpPr/>
          <p:nvPr/>
        </p:nvSpPr>
        <p:spPr>
          <a:xfrm>
            <a:off x="4316668" y="2179712"/>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心得攻略</a:t>
            </a:r>
          </a:p>
        </p:txBody>
      </p:sp>
      <p:sp>
        <p:nvSpPr>
          <p:cNvPr id="12" name="六邊形 11">
            <a:extLst>
              <a:ext uri="{FF2B5EF4-FFF2-40B4-BE49-F238E27FC236}">
                <a16:creationId xmlns:a16="http://schemas.microsoft.com/office/drawing/2014/main" id="{A8927DEA-3943-4748-8CE5-FBDE99D4056D}"/>
              </a:ext>
            </a:extLst>
          </p:cNvPr>
          <p:cNvSpPr/>
          <p:nvPr/>
        </p:nvSpPr>
        <p:spPr>
          <a:xfrm>
            <a:off x="5169024" y="2658224"/>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相關商品</a:t>
            </a:r>
          </a:p>
        </p:txBody>
      </p:sp>
      <p:sp>
        <p:nvSpPr>
          <p:cNvPr id="13" name="六邊形 12">
            <a:extLst>
              <a:ext uri="{FF2B5EF4-FFF2-40B4-BE49-F238E27FC236}">
                <a16:creationId xmlns:a16="http://schemas.microsoft.com/office/drawing/2014/main" id="{3AA960EA-258F-4415-AB48-89C616ED07CC}"/>
              </a:ext>
            </a:extLst>
          </p:cNvPr>
          <p:cNvSpPr/>
          <p:nvPr/>
        </p:nvSpPr>
        <p:spPr>
          <a:xfrm>
            <a:off x="4316668" y="3136736"/>
            <a:ext cx="1060704" cy="914400"/>
          </a:xfrm>
          <a:prstGeom prst="hexagon">
            <a:avLst/>
          </a:prstGeom>
          <a:ln/>
        </p:spPr>
        <p:style>
          <a:lnRef idx="0">
            <a:schemeClr val="dk1"/>
          </a:lnRef>
          <a:fillRef idx="3">
            <a:schemeClr val="dk1"/>
          </a:fillRef>
          <a:effectRef idx="3">
            <a:schemeClr val="dk1"/>
          </a:effectRef>
          <a:fontRef idx="minor">
            <a:schemeClr val="lt1"/>
          </a:fontRef>
        </p:style>
        <p:txBody>
          <a:bodyPr rtlCol="0" anchor="ctr"/>
          <a:lstStyle/>
          <a:p>
            <a:r>
              <a:rPr lang="zh-TW" altLang="en-US" dirty="0">
                <a:solidFill>
                  <a:srgbClr val="FFC000"/>
                </a:solidFill>
              </a:rPr>
              <a:t>交友互助</a:t>
            </a:r>
          </a:p>
        </p:txBody>
      </p:sp>
    </p:spTree>
    <p:extLst>
      <p:ext uri="{BB962C8B-B14F-4D97-AF65-F5344CB8AC3E}">
        <p14:creationId xmlns:p14="http://schemas.microsoft.com/office/powerpoint/2010/main" val="4033029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開發技術</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5" name="橢圓 4">
            <a:extLst>
              <a:ext uri="{FF2B5EF4-FFF2-40B4-BE49-F238E27FC236}">
                <a16:creationId xmlns:a16="http://schemas.microsoft.com/office/drawing/2014/main" id="{7C28579E-2CF6-40CF-9542-E463454D835D}"/>
              </a:ext>
            </a:extLst>
          </p:cNvPr>
          <p:cNvSpPr/>
          <p:nvPr/>
        </p:nvSpPr>
        <p:spPr>
          <a:xfrm>
            <a:off x="550661" y="1855030"/>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26" name="Picture 2" descr="HTML - Wikipedia">
            <a:extLst>
              <a:ext uri="{FF2B5EF4-FFF2-40B4-BE49-F238E27FC236}">
                <a16:creationId xmlns:a16="http://schemas.microsoft.com/office/drawing/2014/main" id="{B28DBB5D-17C8-4291-A54D-8CBE511003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718" y="2575111"/>
            <a:ext cx="504056"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 邦幫忙::一起幫忙解決難題，拯救IT 人的一天">
            <a:extLst>
              <a:ext uri="{FF2B5EF4-FFF2-40B4-BE49-F238E27FC236}">
                <a16:creationId xmlns:a16="http://schemas.microsoft.com/office/drawing/2014/main" id="{45C36F8E-5850-43ED-A9E1-4868C047E6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2791" y="2610063"/>
            <a:ext cx="720080" cy="4487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Script Logo, symbol, meaning, history, PNG, brand">
            <a:extLst>
              <a:ext uri="{FF2B5EF4-FFF2-40B4-BE49-F238E27FC236}">
                <a16:creationId xmlns:a16="http://schemas.microsoft.com/office/drawing/2014/main" id="{090FEC52-20EC-4DAF-9416-A905EDE5E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8016" y="2610063"/>
            <a:ext cx="720080" cy="403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什麼是jQuery？曾經熱門的JavaScript函式庫沒落了嗎？ - ALPHA Camp">
            <a:extLst>
              <a:ext uri="{FF2B5EF4-FFF2-40B4-BE49-F238E27FC236}">
                <a16:creationId xmlns:a16="http://schemas.microsoft.com/office/drawing/2014/main" id="{B685C16C-BAE3-41A3-94EB-8D4FB8B4BF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891" y="3450959"/>
            <a:ext cx="848001" cy="5643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s.tpointtech.com/bootstrappages/images/bootst...">
            <a:extLst>
              <a:ext uri="{FF2B5EF4-FFF2-40B4-BE49-F238E27FC236}">
                <a16:creationId xmlns:a16="http://schemas.microsoft.com/office/drawing/2014/main" id="{2A44BF6B-3689-4913-BB9C-8E74BCF17AA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62830" y="3466357"/>
            <a:ext cx="848002" cy="848002"/>
          </a:xfrm>
          <a:prstGeom prst="rect">
            <a:avLst/>
          </a:prstGeom>
          <a:noFill/>
          <a:extLst>
            <a:ext uri="{909E8E84-426E-40DD-AFC4-6F175D3DCCD1}">
              <a14:hiddenFill xmlns:a14="http://schemas.microsoft.com/office/drawing/2010/main">
                <a:solidFill>
                  <a:srgbClr val="FFFFFF"/>
                </a:solidFill>
              </a14:hiddenFill>
            </a:ext>
          </a:extLst>
        </p:spPr>
      </p:pic>
      <p:sp>
        <p:nvSpPr>
          <p:cNvPr id="14" name="橢圓 13">
            <a:extLst>
              <a:ext uri="{FF2B5EF4-FFF2-40B4-BE49-F238E27FC236}">
                <a16:creationId xmlns:a16="http://schemas.microsoft.com/office/drawing/2014/main" id="{955B5EBF-7F01-4F6A-A0EF-C6FF59238762}"/>
              </a:ext>
            </a:extLst>
          </p:cNvPr>
          <p:cNvSpPr/>
          <p:nvPr/>
        </p:nvSpPr>
        <p:spPr>
          <a:xfrm>
            <a:off x="4040192" y="3823095"/>
            <a:ext cx="2025545" cy="205222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BD3394CB-CAD9-4FBB-8C99-5D24CDB2C1E9}"/>
              </a:ext>
            </a:extLst>
          </p:cNvPr>
          <p:cNvSpPr/>
          <p:nvPr/>
        </p:nvSpPr>
        <p:spPr>
          <a:xfrm>
            <a:off x="6459174" y="1772816"/>
            <a:ext cx="3024336" cy="2952328"/>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dirty="0"/>
          </a:p>
        </p:txBody>
      </p:sp>
      <p:pic>
        <p:nvPicPr>
          <p:cNvPr id="1036" name="Picture 12" descr="DevBricker | SQL Server 快速上手(1)-資料庫簡介">
            <a:extLst>
              <a:ext uri="{FF2B5EF4-FFF2-40B4-BE49-F238E27FC236}">
                <a16:creationId xmlns:a16="http://schemas.microsoft.com/office/drawing/2014/main" id="{1586D230-2AD5-4B80-AA08-667D1C116D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8504" y="4597082"/>
            <a:ext cx="1729466" cy="5042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sp .Net MVC] ViewMode vs DTO(Data Transfer Object)：叡揚部落格">
            <a:extLst>
              <a:ext uri="{FF2B5EF4-FFF2-40B4-BE49-F238E27FC236}">
                <a16:creationId xmlns:a16="http://schemas.microsoft.com/office/drawing/2014/main" id="{9746C8A5-7EFB-4B9B-9C60-6ADF7933CE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35308" y="2421915"/>
            <a:ext cx="1240723" cy="677500"/>
          </a:xfrm>
          <a:prstGeom prst="rect">
            <a:avLst/>
          </a:prstGeom>
          <a:noFill/>
          <a:extLst>
            <a:ext uri="{909E8E84-426E-40DD-AFC4-6F175D3DCCD1}">
              <a14:hiddenFill xmlns:a14="http://schemas.microsoft.com/office/drawing/2010/main">
                <a:solidFill>
                  <a:srgbClr val="FFFFFF"/>
                </a:solidFill>
              </a14:hiddenFill>
            </a:ext>
          </a:extLst>
        </p:spPr>
      </p:pic>
      <p:sp>
        <p:nvSpPr>
          <p:cNvPr id="21" name="橢圓 20">
            <a:extLst>
              <a:ext uri="{FF2B5EF4-FFF2-40B4-BE49-F238E27FC236}">
                <a16:creationId xmlns:a16="http://schemas.microsoft.com/office/drawing/2014/main" id="{7D4B3AEF-6F10-424E-93E9-BC01A8D4AF4E}"/>
              </a:ext>
            </a:extLst>
          </p:cNvPr>
          <p:cNvSpPr/>
          <p:nvPr/>
        </p:nvSpPr>
        <p:spPr>
          <a:xfrm>
            <a:off x="3960982" y="1062028"/>
            <a:ext cx="2025545" cy="205222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dirty="0"/>
          </a:p>
        </p:txBody>
      </p:sp>
      <p:pic>
        <p:nvPicPr>
          <p:cNvPr id="1044" name="Picture 20" descr="GitHub Service | Princeton Research Computing">
            <a:extLst>
              <a:ext uri="{FF2B5EF4-FFF2-40B4-BE49-F238E27FC236}">
                <a16:creationId xmlns:a16="http://schemas.microsoft.com/office/drawing/2014/main" id="{A219E169-EC66-4B64-94F0-72917C59F9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3629" y="1651942"/>
            <a:ext cx="1024121" cy="87239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al-time Communication With SignalR: Case Study">
            <a:extLst>
              <a:ext uri="{FF2B5EF4-FFF2-40B4-BE49-F238E27FC236}">
                <a16:creationId xmlns:a16="http://schemas.microsoft.com/office/drawing/2014/main" id="{F72BBA9F-35D0-4226-B215-A41D8904E3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5308" y="3314009"/>
            <a:ext cx="1240723" cy="7732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plementing AspNet Identity in .NET Core : A Step-by-Step Guide to  Implementing Authentication and Authorization">
            <a:extLst>
              <a:ext uri="{FF2B5EF4-FFF2-40B4-BE49-F238E27FC236}">
                <a16:creationId xmlns:a16="http://schemas.microsoft.com/office/drawing/2014/main" id="{1DB492B5-B5DF-4EAE-AD4E-ECD3E48DBB5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70451" y="2965126"/>
            <a:ext cx="1261432" cy="60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891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533012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ts val="1600"/>
              </a:lnSpc>
              <a:buFont typeface="+mj-lt"/>
              <a:buAutoNum type="arabicPeriod"/>
            </a:pPr>
            <a:r>
              <a:rPr lang="zh-TW" altLang="en-US" sz="2000" dirty="0">
                <a:solidFill>
                  <a:schemeClr val="bg1"/>
                </a:solidFill>
              </a:rPr>
              <a:t>論壇首頁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新聞內容</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登入</a:t>
            </a:r>
            <a:r>
              <a:rPr lang="en-US" altLang="zh-TW" sz="2000" dirty="0">
                <a:solidFill>
                  <a:schemeClr val="bg1"/>
                </a:solidFill>
              </a:rPr>
              <a:t>/</a:t>
            </a:r>
            <a:r>
              <a:rPr lang="zh-TW" altLang="en-US" sz="2000" dirty="0">
                <a:solidFill>
                  <a:schemeClr val="bg1"/>
                </a:solidFill>
              </a:rPr>
              <a:t>註冊頁面  </a:t>
            </a:r>
            <a:r>
              <a:rPr lang="en-US" altLang="zh-TW" sz="2000" dirty="0">
                <a:solidFill>
                  <a:schemeClr val="bg1"/>
                </a:solidFill>
              </a:rPr>
              <a:t>(Login)</a:t>
            </a:r>
          </a:p>
          <a:p>
            <a:pPr marL="457200" indent="-457200">
              <a:lnSpc>
                <a:spcPts val="1600"/>
              </a:lnSpc>
              <a:buFont typeface="+mj-lt"/>
              <a:buAutoNum type="arabicPeriod"/>
            </a:pPr>
            <a:r>
              <a:rPr lang="zh-TW" altLang="en-US" sz="2000" dirty="0">
                <a:solidFill>
                  <a:schemeClr val="bg1"/>
                </a:solidFill>
              </a:rPr>
              <a:t>個人頁面  </a:t>
            </a:r>
            <a:r>
              <a:rPr lang="en-US" altLang="zh-TW" sz="2000" dirty="0">
                <a:solidFill>
                  <a:schemeClr val="bg1"/>
                </a:solidFill>
              </a:rPr>
              <a:t>(Personal)</a:t>
            </a:r>
          </a:p>
          <a:p>
            <a:pPr marL="457200" indent="-457200">
              <a:lnSpc>
                <a:spcPts val="1600"/>
              </a:lnSpc>
              <a:buFont typeface="+mj-lt"/>
              <a:buAutoNum type="arabicPeriod"/>
            </a:pPr>
            <a:r>
              <a:rPr lang="zh-TW" altLang="en-US" sz="2000" dirty="0">
                <a:solidFill>
                  <a:schemeClr val="bg1"/>
                </a:solidFill>
              </a:rPr>
              <a:t>設定頁面  </a:t>
            </a:r>
            <a:r>
              <a:rPr lang="en-US" altLang="zh-TW" sz="2000" dirty="0">
                <a:solidFill>
                  <a:schemeClr val="bg1"/>
                </a:solidFill>
              </a:rPr>
              <a:t>(Setting)</a:t>
            </a:r>
          </a:p>
          <a:p>
            <a:pPr marL="457200" indent="-457200">
              <a:lnSpc>
                <a:spcPts val="1600"/>
              </a:lnSpc>
              <a:buFont typeface="+mj-lt"/>
              <a:buAutoNum type="arabicPeriod"/>
            </a:pPr>
            <a:r>
              <a:rPr lang="zh-TW" altLang="en-US" sz="2000" dirty="0">
                <a:solidFill>
                  <a:schemeClr val="bg1"/>
                </a:solidFill>
              </a:rPr>
              <a:t>看板列表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看板首頁</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文章列表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文章編輯器</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文章頁面</a:t>
            </a:r>
            <a:endParaRPr lang="en-US" altLang="zh-TW" sz="2000" dirty="0">
              <a:solidFill>
                <a:schemeClr val="bg1"/>
              </a:solidFill>
            </a:endParaRPr>
          </a:p>
          <a:p>
            <a:pPr marL="457200" indent="-457200">
              <a:lnSpc>
                <a:spcPts val="1600"/>
              </a:lnSpc>
              <a:buFont typeface="+mj-lt"/>
              <a:buAutoNum type="arabicPeriod"/>
            </a:pPr>
            <a:r>
              <a:rPr lang="zh-TW" altLang="en-US" sz="2000" dirty="0">
                <a:solidFill>
                  <a:schemeClr val="bg1"/>
                </a:solidFill>
              </a:rPr>
              <a:t>商城頁面  </a:t>
            </a:r>
            <a:r>
              <a:rPr lang="en-US" altLang="zh-TW" sz="2000" dirty="0">
                <a:solidFill>
                  <a:schemeClr val="bg1"/>
                </a:solidFill>
              </a:rPr>
              <a:t>(Shopping Mall)</a:t>
            </a:r>
          </a:p>
          <a:p>
            <a:pPr marL="457200" indent="-457200">
              <a:lnSpc>
                <a:spcPts val="1600"/>
              </a:lnSpc>
              <a:buFont typeface="+mj-lt"/>
              <a:buAutoNum type="arabicPeriod"/>
            </a:pPr>
            <a:r>
              <a:rPr lang="zh-TW" altLang="en-US" sz="2000" dirty="0">
                <a:solidFill>
                  <a:schemeClr val="bg1"/>
                </a:solidFill>
              </a:rPr>
              <a:t>商品頁面 </a:t>
            </a:r>
            <a:r>
              <a:rPr lang="en-US" altLang="zh-TW" sz="2000" dirty="0">
                <a:solidFill>
                  <a:schemeClr val="bg1"/>
                </a:solidFill>
              </a:rPr>
              <a:t>(Product)</a:t>
            </a:r>
          </a:p>
          <a:p>
            <a:pPr marL="457200" indent="-457200">
              <a:lnSpc>
                <a:spcPts val="1600"/>
              </a:lnSpc>
              <a:buFont typeface="+mj-lt"/>
              <a:buAutoNum type="arabicPeriod"/>
            </a:pPr>
            <a:r>
              <a:rPr lang="zh-TW" altLang="en-US" sz="2000" dirty="0">
                <a:solidFill>
                  <a:schemeClr val="bg1"/>
                </a:solidFill>
              </a:rPr>
              <a:t>訂單紀錄清單</a:t>
            </a:r>
            <a:endParaRPr lang="en-US" altLang="zh-TW" sz="2000" dirty="0">
              <a:solidFill>
                <a:schemeClr val="bg1"/>
              </a:solidFill>
            </a:endParaRPr>
          </a:p>
        </p:txBody>
      </p:sp>
    </p:spTree>
    <p:extLst>
      <p:ext uri="{BB962C8B-B14F-4D97-AF65-F5344CB8AC3E}">
        <p14:creationId xmlns:p14="http://schemas.microsoft.com/office/powerpoint/2010/main" val="3541193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商城頁面  </a:t>
            </a:r>
            <a:r>
              <a:rPr lang="en-US" altLang="zh-TW"/>
              <a:t>(Shopping </a:t>
            </a:r>
            <a:r>
              <a:rPr lang="en-US" altLang="zh-TW" dirty="0"/>
              <a:t>M</a:t>
            </a:r>
            <a:r>
              <a:rPr lang="en-US" altLang="zh-TW"/>
              <a:t>all</a:t>
            </a:r>
            <a:r>
              <a:rPr lang="en-US" altLang="zh-TW" dirty="0"/>
              <a:t>)</a:t>
            </a:r>
            <a:endParaRPr lang="zh-TW" altLang="en-US" dirty="0"/>
          </a:p>
        </p:txBody>
      </p:sp>
      <p:sp>
        <p:nvSpPr>
          <p:cNvPr id="15" name="內容版面配置區 5">
            <a:extLst>
              <a:ext uri="{FF2B5EF4-FFF2-40B4-BE49-F238E27FC236}">
                <a16:creationId xmlns:a16="http://schemas.microsoft.com/office/drawing/2014/main" id="{89B8D154-21D6-48D8-991E-173236A75146}"/>
              </a:ext>
            </a:extLst>
          </p:cNvPr>
          <p:cNvSpPr>
            <a:spLocks noGrp="1"/>
          </p:cNvSpPr>
          <p:nvPr>
            <p:ph idx="1"/>
          </p:nvPr>
        </p:nvSpPr>
        <p:spPr>
          <a:xfrm>
            <a:off x="7689304" y="1011732"/>
            <a:ext cx="2088232" cy="263329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pPr marL="0" indent="0">
              <a:buNone/>
            </a:pPr>
            <a:r>
              <a:rPr lang="zh-TW" altLang="en-US" sz="1800" dirty="0"/>
              <a:t>畫面中，由左至右，區塊分別為：</a:t>
            </a:r>
            <a:endParaRPr lang="en-US" altLang="zh-TW" sz="1800" dirty="0"/>
          </a:p>
          <a:p>
            <a:r>
              <a:rPr lang="zh-TW" altLang="en-US" sz="1800" dirty="0"/>
              <a:t>商品區塊：可看到上架的各種商品。</a:t>
            </a:r>
          </a:p>
          <a:p>
            <a:r>
              <a:rPr lang="zh-TW" altLang="en-US" sz="1800" dirty="0"/>
              <a:t>廣告區塊：可看到不同的商品廣告。</a:t>
            </a:r>
          </a:p>
        </p:txBody>
      </p:sp>
      <p:pic>
        <p:nvPicPr>
          <p:cNvPr id="4" name="圖片 3">
            <a:extLst>
              <a:ext uri="{FF2B5EF4-FFF2-40B4-BE49-F238E27FC236}">
                <a16:creationId xmlns:a16="http://schemas.microsoft.com/office/drawing/2014/main" id="{39375203-A2C2-4FDA-8672-CEC9D2819CBD}"/>
              </a:ext>
            </a:extLst>
          </p:cNvPr>
          <p:cNvPicPr>
            <a:picLocks noChangeAspect="1"/>
          </p:cNvPicPr>
          <p:nvPr/>
        </p:nvPicPr>
        <p:blipFill>
          <a:blip r:embed="rId2"/>
          <a:stretch>
            <a:fillRect/>
          </a:stretch>
        </p:blipFill>
        <p:spPr>
          <a:xfrm>
            <a:off x="114555" y="1011732"/>
            <a:ext cx="6099254" cy="4238085"/>
          </a:xfrm>
          <a:prstGeom prst="rect">
            <a:avLst/>
          </a:prstGeom>
        </p:spPr>
      </p:pic>
      <p:pic>
        <p:nvPicPr>
          <p:cNvPr id="5" name="圖片 4">
            <a:extLst>
              <a:ext uri="{FF2B5EF4-FFF2-40B4-BE49-F238E27FC236}">
                <a16:creationId xmlns:a16="http://schemas.microsoft.com/office/drawing/2014/main" id="{02DE444C-7E7D-42B0-BB6E-CBEDB1803FC7}"/>
              </a:ext>
            </a:extLst>
          </p:cNvPr>
          <p:cNvPicPr>
            <a:picLocks noChangeAspect="1"/>
          </p:cNvPicPr>
          <p:nvPr/>
        </p:nvPicPr>
        <p:blipFill>
          <a:blip r:embed="rId3"/>
          <a:stretch>
            <a:fillRect/>
          </a:stretch>
        </p:blipFill>
        <p:spPr>
          <a:xfrm>
            <a:off x="6213810" y="1011732"/>
            <a:ext cx="1214956" cy="4238085"/>
          </a:xfrm>
          <a:prstGeom prst="rect">
            <a:avLst/>
          </a:prstGeom>
        </p:spPr>
      </p:pic>
    </p:spTree>
    <p:extLst>
      <p:ext uri="{BB962C8B-B14F-4D97-AF65-F5344CB8AC3E}">
        <p14:creationId xmlns:p14="http://schemas.microsoft.com/office/powerpoint/2010/main" val="421736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網站架構</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920552" y="980728"/>
            <a:ext cx="8352928" cy="5402128"/>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buNone/>
            </a:pPr>
            <a:endParaRPr lang="en-US" altLang="zh-TW" sz="1600" dirty="0">
              <a:solidFill>
                <a:schemeClr val="bg1"/>
              </a:solidFill>
            </a:endParaRPr>
          </a:p>
        </p:txBody>
      </p:sp>
      <p:sp>
        <p:nvSpPr>
          <p:cNvPr id="6" name="矩形: 圓角 5">
            <a:extLst>
              <a:ext uri="{FF2B5EF4-FFF2-40B4-BE49-F238E27FC236}">
                <a16:creationId xmlns:a16="http://schemas.microsoft.com/office/drawing/2014/main" id="{FDB540DC-38FA-42A6-81AC-D96DF7A768A7}"/>
              </a:ext>
            </a:extLst>
          </p:cNvPr>
          <p:cNvSpPr/>
          <p:nvPr/>
        </p:nvSpPr>
        <p:spPr>
          <a:xfrm>
            <a:off x="488504" y="2049257"/>
            <a:ext cx="1440160" cy="72008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t>
            </a:r>
            <a:endParaRPr lang="zh-TW" altLang="en-US" dirty="0"/>
          </a:p>
        </p:txBody>
      </p:sp>
      <p:sp>
        <p:nvSpPr>
          <p:cNvPr id="20" name="矩形: 圓角 19">
            <a:extLst>
              <a:ext uri="{FF2B5EF4-FFF2-40B4-BE49-F238E27FC236}">
                <a16:creationId xmlns:a16="http://schemas.microsoft.com/office/drawing/2014/main" id="{EB3E21C9-E2B7-4439-A0C8-B24F9290D6D4}"/>
              </a:ext>
            </a:extLst>
          </p:cNvPr>
          <p:cNvSpPr/>
          <p:nvPr/>
        </p:nvSpPr>
        <p:spPr>
          <a:xfrm>
            <a:off x="488504"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論壇首頁</a:t>
            </a:r>
          </a:p>
        </p:txBody>
      </p:sp>
      <p:cxnSp>
        <p:nvCxnSpPr>
          <p:cNvPr id="8" name="直線接點 7">
            <a:extLst>
              <a:ext uri="{FF2B5EF4-FFF2-40B4-BE49-F238E27FC236}">
                <a16:creationId xmlns:a16="http://schemas.microsoft.com/office/drawing/2014/main" id="{0E3F47FA-4483-4711-BDB8-9A3AA5C7B1F1}"/>
              </a:ext>
            </a:extLst>
          </p:cNvPr>
          <p:cNvCxnSpPr>
            <a:cxnSpLocks/>
            <a:stCxn id="20" idx="2"/>
            <a:endCxn id="6" idx="0"/>
          </p:cNvCxnSpPr>
          <p:nvPr/>
        </p:nvCxnSpPr>
        <p:spPr>
          <a:xfrm>
            <a:off x="1208584" y="1725221"/>
            <a:ext cx="0" cy="32403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矩形: 圓角 23">
            <a:extLst>
              <a:ext uri="{FF2B5EF4-FFF2-40B4-BE49-F238E27FC236}">
                <a16:creationId xmlns:a16="http://schemas.microsoft.com/office/drawing/2014/main" id="{439A4772-4EFD-4EDD-BDA5-7FA0DCFF29F5}"/>
              </a:ext>
            </a:extLst>
          </p:cNvPr>
          <p:cNvSpPr/>
          <p:nvPr/>
        </p:nvSpPr>
        <p:spPr>
          <a:xfrm>
            <a:off x="2432720"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新聞列表</a:t>
            </a:r>
          </a:p>
        </p:txBody>
      </p:sp>
      <p:cxnSp>
        <p:nvCxnSpPr>
          <p:cNvPr id="25" name="直線接點 24">
            <a:extLst>
              <a:ext uri="{FF2B5EF4-FFF2-40B4-BE49-F238E27FC236}">
                <a16:creationId xmlns:a16="http://schemas.microsoft.com/office/drawing/2014/main" id="{6F3EAD27-F47E-43B0-9589-43B7C723476A}"/>
              </a:ext>
            </a:extLst>
          </p:cNvPr>
          <p:cNvCxnSpPr>
            <a:cxnSpLocks/>
            <a:stCxn id="20" idx="3"/>
            <a:endCxn id="24" idx="1"/>
          </p:cNvCxnSpPr>
          <p:nvPr/>
        </p:nvCxnSpPr>
        <p:spPr>
          <a:xfrm>
            <a:off x="1928664"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D594B6C2-1005-4AB0-9B9F-3F2669C97186}"/>
              </a:ext>
            </a:extLst>
          </p:cNvPr>
          <p:cNvSpPr/>
          <p:nvPr/>
        </p:nvSpPr>
        <p:spPr>
          <a:xfrm>
            <a:off x="4376936"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新聞內容</a:t>
            </a:r>
          </a:p>
        </p:txBody>
      </p:sp>
      <p:cxnSp>
        <p:nvCxnSpPr>
          <p:cNvPr id="29" name="直線接點 28">
            <a:extLst>
              <a:ext uri="{FF2B5EF4-FFF2-40B4-BE49-F238E27FC236}">
                <a16:creationId xmlns:a16="http://schemas.microsoft.com/office/drawing/2014/main" id="{88213A2F-F4F9-43CE-97B6-616073D5832C}"/>
              </a:ext>
            </a:extLst>
          </p:cNvPr>
          <p:cNvCxnSpPr>
            <a:cxnSpLocks/>
            <a:stCxn id="24" idx="3"/>
            <a:endCxn id="28" idx="1"/>
          </p:cNvCxnSpPr>
          <p:nvPr/>
        </p:nvCxnSpPr>
        <p:spPr>
          <a:xfrm>
            <a:off x="3872880"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B646C0CC-C4F3-44FE-8C40-F170109706A8}"/>
              </a:ext>
            </a:extLst>
          </p:cNvPr>
          <p:cNvSpPr/>
          <p:nvPr/>
        </p:nvSpPr>
        <p:spPr>
          <a:xfrm>
            <a:off x="6321152" y="100514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登入</a:t>
            </a:r>
            <a:r>
              <a:rPr lang="en-US" altLang="zh-TW" dirty="0"/>
              <a:t>/</a:t>
            </a:r>
            <a:r>
              <a:rPr lang="zh-TW" altLang="en-US" dirty="0"/>
              <a:t>註冊</a:t>
            </a:r>
            <a:endParaRPr lang="en-US" altLang="zh-TW" dirty="0"/>
          </a:p>
        </p:txBody>
      </p:sp>
      <p:cxnSp>
        <p:nvCxnSpPr>
          <p:cNvPr id="34" name="直線接點 33">
            <a:extLst>
              <a:ext uri="{FF2B5EF4-FFF2-40B4-BE49-F238E27FC236}">
                <a16:creationId xmlns:a16="http://schemas.microsoft.com/office/drawing/2014/main" id="{E108CAE9-C3EE-4109-906F-402C503EE525}"/>
              </a:ext>
            </a:extLst>
          </p:cNvPr>
          <p:cNvCxnSpPr>
            <a:cxnSpLocks/>
            <a:stCxn id="28" idx="3"/>
            <a:endCxn id="33" idx="1"/>
          </p:cNvCxnSpPr>
          <p:nvPr/>
        </p:nvCxnSpPr>
        <p:spPr>
          <a:xfrm>
            <a:off x="5817096" y="136518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A31CFFC8-7249-4A48-9A78-1C2FA247070A}"/>
              </a:ext>
            </a:extLst>
          </p:cNvPr>
          <p:cNvSpPr/>
          <p:nvPr/>
        </p:nvSpPr>
        <p:spPr>
          <a:xfrm>
            <a:off x="2463028" y="274653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設定頁面</a:t>
            </a:r>
          </a:p>
        </p:txBody>
      </p:sp>
      <p:cxnSp>
        <p:nvCxnSpPr>
          <p:cNvPr id="39" name="直線接點 38">
            <a:extLst>
              <a:ext uri="{FF2B5EF4-FFF2-40B4-BE49-F238E27FC236}">
                <a16:creationId xmlns:a16="http://schemas.microsoft.com/office/drawing/2014/main" id="{544A4A46-7F23-4556-9FCB-514921591DA9}"/>
              </a:ext>
            </a:extLst>
          </p:cNvPr>
          <p:cNvCxnSpPr>
            <a:cxnSpLocks/>
            <a:endCxn id="38" idx="1"/>
          </p:cNvCxnSpPr>
          <p:nvPr/>
        </p:nvCxnSpPr>
        <p:spPr>
          <a:xfrm>
            <a:off x="2165647" y="3106571"/>
            <a:ext cx="29738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A3E76349-C0AB-4CC9-ADA2-715121B83290}"/>
              </a:ext>
            </a:extLst>
          </p:cNvPr>
          <p:cNvSpPr/>
          <p:nvPr/>
        </p:nvSpPr>
        <p:spPr>
          <a:xfrm>
            <a:off x="4407244" y="2695302"/>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看板列表</a:t>
            </a:r>
          </a:p>
        </p:txBody>
      </p:sp>
      <p:cxnSp>
        <p:nvCxnSpPr>
          <p:cNvPr id="41" name="直線接點 40">
            <a:extLst>
              <a:ext uri="{FF2B5EF4-FFF2-40B4-BE49-F238E27FC236}">
                <a16:creationId xmlns:a16="http://schemas.microsoft.com/office/drawing/2014/main" id="{4FB3C275-D27E-4F8E-87E4-0F42CADB4701}"/>
              </a:ext>
            </a:extLst>
          </p:cNvPr>
          <p:cNvCxnSpPr>
            <a:cxnSpLocks/>
            <a:endCxn id="40" idx="1"/>
          </p:cNvCxnSpPr>
          <p:nvPr/>
        </p:nvCxnSpPr>
        <p:spPr>
          <a:xfrm>
            <a:off x="3903188" y="3055342"/>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1C4B41A5-6373-45BA-8ED7-984C7D3909E2}"/>
              </a:ext>
            </a:extLst>
          </p:cNvPr>
          <p:cNvSpPr/>
          <p:nvPr/>
        </p:nvSpPr>
        <p:spPr>
          <a:xfrm>
            <a:off x="8265460" y="103620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個人頁面</a:t>
            </a:r>
          </a:p>
        </p:txBody>
      </p:sp>
      <p:cxnSp>
        <p:nvCxnSpPr>
          <p:cNvPr id="43" name="直線接點 42">
            <a:extLst>
              <a:ext uri="{FF2B5EF4-FFF2-40B4-BE49-F238E27FC236}">
                <a16:creationId xmlns:a16="http://schemas.microsoft.com/office/drawing/2014/main" id="{D8AF5662-0562-4302-B635-6BDC59FC5ABF}"/>
              </a:ext>
            </a:extLst>
          </p:cNvPr>
          <p:cNvCxnSpPr>
            <a:cxnSpLocks/>
            <a:endCxn id="42" idx="1"/>
          </p:cNvCxnSpPr>
          <p:nvPr/>
        </p:nvCxnSpPr>
        <p:spPr>
          <a:xfrm>
            <a:off x="7761404" y="139624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9A93C5DA-7E9F-44F0-AB40-6BA0469B8D6C}"/>
              </a:ext>
            </a:extLst>
          </p:cNvPr>
          <p:cNvSpPr/>
          <p:nvPr/>
        </p:nvSpPr>
        <p:spPr>
          <a:xfrm>
            <a:off x="6351460" y="2643915"/>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看板首頁</a:t>
            </a:r>
          </a:p>
        </p:txBody>
      </p:sp>
      <p:cxnSp>
        <p:nvCxnSpPr>
          <p:cNvPr id="45" name="直線接點 44">
            <a:extLst>
              <a:ext uri="{FF2B5EF4-FFF2-40B4-BE49-F238E27FC236}">
                <a16:creationId xmlns:a16="http://schemas.microsoft.com/office/drawing/2014/main" id="{EC825ABF-9EAC-4E4E-AD8A-2D467137F013}"/>
              </a:ext>
            </a:extLst>
          </p:cNvPr>
          <p:cNvCxnSpPr>
            <a:cxnSpLocks/>
            <a:endCxn id="44" idx="1"/>
          </p:cNvCxnSpPr>
          <p:nvPr/>
        </p:nvCxnSpPr>
        <p:spPr>
          <a:xfrm>
            <a:off x="5847404" y="3003955"/>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BC159451-61E8-4FB3-9202-41EA0241B12A}"/>
              </a:ext>
            </a:extLst>
          </p:cNvPr>
          <p:cNvSpPr/>
          <p:nvPr/>
        </p:nvSpPr>
        <p:spPr>
          <a:xfrm>
            <a:off x="2432872" y="43987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文章列表</a:t>
            </a:r>
          </a:p>
        </p:txBody>
      </p:sp>
      <p:cxnSp>
        <p:nvCxnSpPr>
          <p:cNvPr id="47" name="直線接點 46">
            <a:extLst>
              <a:ext uri="{FF2B5EF4-FFF2-40B4-BE49-F238E27FC236}">
                <a16:creationId xmlns:a16="http://schemas.microsoft.com/office/drawing/2014/main" id="{33F81EB6-6D68-4E15-99A4-8A0D099AF9E3}"/>
              </a:ext>
            </a:extLst>
          </p:cNvPr>
          <p:cNvCxnSpPr>
            <a:cxnSpLocks/>
            <a:endCxn id="46" idx="1"/>
          </p:cNvCxnSpPr>
          <p:nvPr/>
        </p:nvCxnSpPr>
        <p:spPr>
          <a:xfrm>
            <a:off x="2123144" y="4747618"/>
            <a:ext cx="309728" cy="112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E567A446-1CAF-4697-88BA-ED31411EA197}"/>
              </a:ext>
            </a:extLst>
          </p:cNvPr>
          <p:cNvSpPr/>
          <p:nvPr/>
        </p:nvSpPr>
        <p:spPr>
          <a:xfrm>
            <a:off x="4377088" y="4387578"/>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文章編輯器</a:t>
            </a:r>
          </a:p>
        </p:txBody>
      </p:sp>
      <p:cxnSp>
        <p:nvCxnSpPr>
          <p:cNvPr id="49" name="直線接點 48">
            <a:extLst>
              <a:ext uri="{FF2B5EF4-FFF2-40B4-BE49-F238E27FC236}">
                <a16:creationId xmlns:a16="http://schemas.microsoft.com/office/drawing/2014/main" id="{E34C3610-152D-4E9E-98E1-65369EFB8CD2}"/>
              </a:ext>
            </a:extLst>
          </p:cNvPr>
          <p:cNvCxnSpPr>
            <a:cxnSpLocks/>
            <a:endCxn id="48" idx="1"/>
          </p:cNvCxnSpPr>
          <p:nvPr/>
        </p:nvCxnSpPr>
        <p:spPr>
          <a:xfrm>
            <a:off x="3873032" y="4747618"/>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0" name="矩形: 圓角 49">
            <a:extLst>
              <a:ext uri="{FF2B5EF4-FFF2-40B4-BE49-F238E27FC236}">
                <a16:creationId xmlns:a16="http://schemas.microsoft.com/office/drawing/2014/main" id="{9D082E96-3A78-4ADD-9116-E355AA1A2D93}"/>
              </a:ext>
            </a:extLst>
          </p:cNvPr>
          <p:cNvSpPr/>
          <p:nvPr/>
        </p:nvSpPr>
        <p:spPr>
          <a:xfrm>
            <a:off x="6321304" y="435426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文章頁面</a:t>
            </a:r>
          </a:p>
        </p:txBody>
      </p:sp>
      <p:cxnSp>
        <p:nvCxnSpPr>
          <p:cNvPr id="51" name="直線接點 50">
            <a:extLst>
              <a:ext uri="{FF2B5EF4-FFF2-40B4-BE49-F238E27FC236}">
                <a16:creationId xmlns:a16="http://schemas.microsoft.com/office/drawing/2014/main" id="{5179A426-4362-4F0E-936C-F98BFEAB26B6}"/>
              </a:ext>
            </a:extLst>
          </p:cNvPr>
          <p:cNvCxnSpPr>
            <a:cxnSpLocks/>
            <a:endCxn id="50" idx="1"/>
          </p:cNvCxnSpPr>
          <p:nvPr/>
        </p:nvCxnSpPr>
        <p:spPr>
          <a:xfrm>
            <a:off x="5817248" y="4714307"/>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2" name="矩形: 圓角 51">
            <a:extLst>
              <a:ext uri="{FF2B5EF4-FFF2-40B4-BE49-F238E27FC236}">
                <a16:creationId xmlns:a16="http://schemas.microsoft.com/office/drawing/2014/main" id="{DC89BAD7-9EA4-4411-B358-9F88A485F4E5}"/>
              </a:ext>
            </a:extLst>
          </p:cNvPr>
          <p:cNvSpPr/>
          <p:nvPr/>
        </p:nvSpPr>
        <p:spPr>
          <a:xfrm>
            <a:off x="8259998" y="4318654"/>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商城頁面</a:t>
            </a:r>
          </a:p>
        </p:txBody>
      </p:sp>
      <p:cxnSp>
        <p:nvCxnSpPr>
          <p:cNvPr id="53" name="直線接點 52">
            <a:extLst>
              <a:ext uri="{FF2B5EF4-FFF2-40B4-BE49-F238E27FC236}">
                <a16:creationId xmlns:a16="http://schemas.microsoft.com/office/drawing/2014/main" id="{7D5043C5-4C18-470E-B656-1DD570377A35}"/>
              </a:ext>
            </a:extLst>
          </p:cNvPr>
          <p:cNvCxnSpPr>
            <a:cxnSpLocks/>
            <a:endCxn id="52" idx="1"/>
          </p:cNvCxnSpPr>
          <p:nvPr/>
        </p:nvCxnSpPr>
        <p:spPr>
          <a:xfrm>
            <a:off x="7755942" y="4678694"/>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7F1074A-D409-4B8F-BF1C-77FCD9910D54}"/>
              </a:ext>
            </a:extLst>
          </p:cNvPr>
          <p:cNvSpPr/>
          <p:nvPr/>
        </p:nvSpPr>
        <p:spPr>
          <a:xfrm>
            <a:off x="2432720" y="5806027"/>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dirty="0"/>
              <a:t>商品頁面</a:t>
            </a:r>
          </a:p>
        </p:txBody>
      </p:sp>
      <p:cxnSp>
        <p:nvCxnSpPr>
          <p:cNvPr id="55" name="直線接點 54">
            <a:extLst>
              <a:ext uri="{FF2B5EF4-FFF2-40B4-BE49-F238E27FC236}">
                <a16:creationId xmlns:a16="http://schemas.microsoft.com/office/drawing/2014/main" id="{7E253154-AF21-4CBE-8BB8-277699628098}"/>
              </a:ext>
            </a:extLst>
          </p:cNvPr>
          <p:cNvCxnSpPr>
            <a:cxnSpLocks/>
            <a:endCxn id="54" idx="1"/>
          </p:cNvCxnSpPr>
          <p:nvPr/>
        </p:nvCxnSpPr>
        <p:spPr>
          <a:xfrm>
            <a:off x="2123144" y="6166067"/>
            <a:ext cx="3095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矩形: 圓角 55">
            <a:extLst>
              <a:ext uri="{FF2B5EF4-FFF2-40B4-BE49-F238E27FC236}">
                <a16:creationId xmlns:a16="http://schemas.microsoft.com/office/drawing/2014/main" id="{D63F9393-DC0E-45DF-94A6-CF14795D1C26}"/>
              </a:ext>
            </a:extLst>
          </p:cNvPr>
          <p:cNvSpPr/>
          <p:nvPr/>
        </p:nvSpPr>
        <p:spPr>
          <a:xfrm>
            <a:off x="4376936" y="5760671"/>
            <a:ext cx="1440160"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1400" dirty="0"/>
              <a:t>訂單紀錄清單</a:t>
            </a:r>
          </a:p>
        </p:txBody>
      </p:sp>
      <p:cxnSp>
        <p:nvCxnSpPr>
          <p:cNvPr id="57" name="直線接點 56">
            <a:extLst>
              <a:ext uri="{FF2B5EF4-FFF2-40B4-BE49-F238E27FC236}">
                <a16:creationId xmlns:a16="http://schemas.microsoft.com/office/drawing/2014/main" id="{9769E1B3-58ED-41CE-A5D0-01D2C2865508}"/>
              </a:ext>
            </a:extLst>
          </p:cNvPr>
          <p:cNvCxnSpPr>
            <a:cxnSpLocks/>
            <a:endCxn id="56" idx="1"/>
          </p:cNvCxnSpPr>
          <p:nvPr/>
        </p:nvCxnSpPr>
        <p:spPr>
          <a:xfrm>
            <a:off x="3872880" y="6120711"/>
            <a:ext cx="5040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1D64825A-6AF6-41E0-B1DF-75BBA7CCBC72}"/>
              </a:ext>
            </a:extLst>
          </p:cNvPr>
          <p:cNvCxnSpPr>
            <a:cxnSpLocks/>
          </p:cNvCxnSpPr>
          <p:nvPr/>
        </p:nvCxnSpPr>
        <p:spPr>
          <a:xfrm flipH="1">
            <a:off x="2129962" y="1396244"/>
            <a:ext cx="35685" cy="4769823"/>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5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資料關聯圖</a:t>
            </a:r>
          </a:p>
        </p:txBody>
      </p:sp>
      <p:pic>
        <p:nvPicPr>
          <p:cNvPr id="9" name="圖片 8">
            <a:extLst>
              <a:ext uri="{FF2B5EF4-FFF2-40B4-BE49-F238E27FC236}">
                <a16:creationId xmlns:a16="http://schemas.microsoft.com/office/drawing/2014/main" id="{B531EB5A-4699-49D4-9AE3-AF72C90C44C7}"/>
              </a:ext>
            </a:extLst>
          </p:cNvPr>
          <p:cNvPicPr>
            <a:picLocks noChangeAspect="1"/>
          </p:cNvPicPr>
          <p:nvPr/>
        </p:nvPicPr>
        <p:blipFill>
          <a:blip r:embed="rId2"/>
          <a:stretch>
            <a:fillRect/>
          </a:stretch>
        </p:blipFill>
        <p:spPr>
          <a:xfrm>
            <a:off x="1928664" y="1268760"/>
            <a:ext cx="5457938" cy="5229200"/>
          </a:xfrm>
          <a:prstGeom prst="rect">
            <a:avLst/>
          </a:prstGeom>
        </p:spPr>
      </p:pic>
      <p:pic>
        <p:nvPicPr>
          <p:cNvPr id="10" name="圖片 9">
            <a:extLst>
              <a:ext uri="{FF2B5EF4-FFF2-40B4-BE49-F238E27FC236}">
                <a16:creationId xmlns:a16="http://schemas.microsoft.com/office/drawing/2014/main" id="{94535826-A87B-4F9D-825F-917F0E881ECF}"/>
              </a:ext>
            </a:extLst>
          </p:cNvPr>
          <p:cNvPicPr>
            <a:picLocks noChangeAspect="1"/>
          </p:cNvPicPr>
          <p:nvPr/>
        </p:nvPicPr>
        <p:blipFill>
          <a:blip r:embed="rId3"/>
          <a:stretch>
            <a:fillRect/>
          </a:stretch>
        </p:blipFill>
        <p:spPr>
          <a:xfrm>
            <a:off x="1928664" y="778154"/>
            <a:ext cx="4458322" cy="981212"/>
          </a:xfrm>
          <a:prstGeom prst="rect">
            <a:avLst/>
          </a:prstGeom>
        </p:spPr>
      </p:pic>
    </p:spTree>
    <p:extLst>
      <p:ext uri="{BB962C8B-B14F-4D97-AF65-F5344CB8AC3E}">
        <p14:creationId xmlns:p14="http://schemas.microsoft.com/office/powerpoint/2010/main" val="305846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39908-06CA-42C7-B83D-AD430A4F2A2A}"/>
              </a:ext>
            </a:extLst>
          </p:cNvPr>
          <p:cNvSpPr>
            <a:spLocks noGrp="1"/>
          </p:cNvSpPr>
          <p:nvPr>
            <p:ph type="title"/>
          </p:nvPr>
        </p:nvSpPr>
        <p:spPr/>
        <p:txBody>
          <a:bodyPr/>
          <a:lstStyle/>
          <a:p>
            <a:r>
              <a:rPr lang="zh-TW" altLang="en-US" dirty="0"/>
              <a:t>公板</a:t>
            </a:r>
          </a:p>
        </p:txBody>
      </p:sp>
      <p:sp>
        <p:nvSpPr>
          <p:cNvPr id="4" name="副標題 3">
            <a:extLst>
              <a:ext uri="{FF2B5EF4-FFF2-40B4-BE49-F238E27FC236}">
                <a16:creationId xmlns:a16="http://schemas.microsoft.com/office/drawing/2014/main" id="{668B6347-AE94-4B61-910B-4CC242E0A3C3}"/>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860913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56792"/>
            <a:ext cx="9906000" cy="1503288"/>
          </a:xfrm>
        </p:spPr>
        <p:txBody>
          <a:bodyPr>
            <a:normAutofit/>
          </a:bodyPr>
          <a:lstStyle/>
          <a:p>
            <a:r>
              <a:rPr lang="zh-TW" altLang="en-US" sz="4000" dirty="0">
                <a:solidFill>
                  <a:schemeClr val="accent4"/>
                </a:solidFill>
                <a:latin typeface="微軟正黑體" panose="020B0604030504040204" pitchFamily="34" charset="-120"/>
                <a:ea typeface="微軟正黑體" panose="020B0604030504040204" pitchFamily="34" charset="-120"/>
              </a:rPr>
              <a:t>遊戲論壇</a:t>
            </a:r>
            <a:br>
              <a:rPr lang="en-US" altLang="zh-TW" sz="4000" dirty="0"/>
            </a:br>
            <a:r>
              <a:rPr lang="en-US" altLang="zh-TW" sz="4000" dirty="0" err="1"/>
              <a:t>GameForum</a:t>
            </a:r>
            <a:endParaRPr lang="zh-TW" altLang="en-US" sz="4000" dirty="0">
              <a:solidFill>
                <a:schemeClr val="accent4"/>
              </a:solidFill>
              <a:latin typeface="微軟正黑體" panose="020B0604030504040204" pitchFamily="34" charset="-120"/>
              <a:ea typeface="微軟正黑體" panose="020B0604030504040204" pitchFamily="34" charset="-120"/>
            </a:endParaRPr>
          </a:p>
        </p:txBody>
      </p:sp>
      <p:sp>
        <p:nvSpPr>
          <p:cNvPr id="8" name="副標題 4"/>
          <p:cNvSpPr txBox="1">
            <a:spLocks/>
          </p:cNvSpPr>
          <p:nvPr/>
        </p:nvSpPr>
        <p:spPr bwMode="ltGray">
          <a:xfrm>
            <a:off x="1353600" y="3960000"/>
            <a:ext cx="7704856" cy="1845264"/>
          </a:xfrm>
          <a:prstGeom prst="rect">
            <a:avLst/>
          </a:prstGeom>
        </p:spPr>
        <p:txBody>
          <a:bodyPr vert="horz" wrap="square" lIns="91440" tIns="45720" rIns="91440" bIns="45720" numCol="1" rtlCol="0" anchor="t" anchorCtr="0" compatLnSpc="1">
            <a:prstTxWarp prst="textNoShape">
              <a:avLst/>
            </a:prstTxWarp>
            <a:noAutofit/>
          </a:bodyPr>
          <a:lstStyle>
            <a:lvl1pPr marL="0" indent="0" algn="ctr" defTabSz="914400" rtl="0" eaLnBrk="1" latinLnBrk="0" hangingPunct="1">
              <a:lnSpc>
                <a:spcPct val="150000"/>
              </a:lnSpc>
              <a:spcBef>
                <a:spcPts val="600"/>
              </a:spcBef>
              <a:spcAft>
                <a:spcPts val="600"/>
              </a:spcAft>
              <a:buClr>
                <a:schemeClr val="accent1"/>
              </a:buClr>
              <a:buFont typeface="Arial" pitchFamily="34" charset="0"/>
              <a:buNone/>
              <a:defRPr sz="2000" b="1" kern="1200">
                <a:solidFill>
                  <a:srgbClr val="393939"/>
                </a:solidFill>
                <a:latin typeface="微軟正黑體" panose="020B0604030504040204" pitchFamily="34" charset="-120"/>
                <a:ea typeface="微軟正黑體" panose="020B0604030504040204" pitchFamily="34" charset="-120"/>
                <a:cs typeface="+mn-cs"/>
              </a:defRPr>
            </a:lvl1pPr>
            <a:lvl2pPr marL="457200" indent="0" algn="ctr" defTabSz="914400" rtl="0" eaLnBrk="1" latinLnBrk="0" hangingPunct="1">
              <a:lnSpc>
                <a:spcPct val="150000"/>
              </a:lnSpc>
              <a:spcBef>
                <a:spcPts val="600"/>
              </a:spcBef>
              <a:spcAft>
                <a:spcPts val="600"/>
              </a:spcAft>
              <a:buClr>
                <a:schemeClr val="accent2"/>
              </a:buClr>
              <a:buFont typeface="Arial" pitchFamily="34" charset="0"/>
              <a:buNone/>
              <a:defRPr sz="2400" b="1" kern="1200">
                <a:solidFill>
                  <a:schemeClr val="tx1">
                    <a:tint val="75000"/>
                  </a:schemeClr>
                </a:solidFill>
                <a:latin typeface="微軟正黑體" pitchFamily="34" charset="-120"/>
                <a:ea typeface="微軟正黑體" pitchFamily="34" charset="-120"/>
                <a:cs typeface="+mn-cs"/>
              </a:defRPr>
            </a:lvl2pPr>
            <a:lvl3pPr marL="914400" indent="0" algn="ctr" defTabSz="914400" rtl="0" eaLnBrk="1" latinLnBrk="0" hangingPunct="1">
              <a:lnSpc>
                <a:spcPct val="100000"/>
              </a:lnSpc>
              <a:spcBef>
                <a:spcPts val="600"/>
              </a:spcBef>
              <a:spcAft>
                <a:spcPts val="600"/>
              </a:spcAft>
              <a:buClr>
                <a:schemeClr val="accent3"/>
              </a:buClr>
              <a:buFont typeface="Arial" pitchFamily="34" charset="0"/>
              <a:buNone/>
              <a:defRPr sz="2000" kern="1200">
                <a:solidFill>
                  <a:schemeClr val="tx1">
                    <a:tint val="75000"/>
                  </a:schemeClr>
                </a:solidFill>
                <a:latin typeface="微軟正黑體" pitchFamily="34" charset="-120"/>
                <a:ea typeface="微軟正黑體" pitchFamily="34" charset="-120"/>
                <a:cs typeface="+mn-cs"/>
              </a:defRPr>
            </a:lvl3pPr>
            <a:lvl4pPr marL="1371600" indent="0" algn="ctr" defTabSz="914400" rtl="0" eaLnBrk="1" latinLnBrk="0" hangingPunct="1">
              <a:lnSpc>
                <a:spcPct val="100000"/>
              </a:lnSpc>
              <a:spcBef>
                <a:spcPts val="600"/>
              </a:spcBef>
              <a:spcAft>
                <a:spcPts val="600"/>
              </a:spcAft>
              <a:buClr>
                <a:schemeClr val="accent4"/>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4pPr>
            <a:lvl5pPr marL="1828800" indent="0" algn="ctr" defTabSz="914400" rtl="0" eaLnBrk="1" latinLnBrk="0" hangingPunct="1">
              <a:lnSpc>
                <a:spcPct val="100000"/>
              </a:lnSpc>
              <a:spcBef>
                <a:spcPts val="600"/>
              </a:spcBef>
              <a:spcAft>
                <a:spcPts val="600"/>
              </a:spcAft>
              <a:buClr>
                <a:schemeClr val="accent5"/>
              </a:buClr>
              <a:buFont typeface="Arial" pitchFamily="34" charset="0"/>
              <a:buNone/>
              <a:defRPr sz="1800" kern="1200">
                <a:solidFill>
                  <a:schemeClr val="tx1">
                    <a:tint val="75000"/>
                  </a:schemeClr>
                </a:solidFill>
                <a:latin typeface="微軟正黑體" pitchFamily="34" charset="-120"/>
                <a:ea typeface="微軟正黑體" pitchFamily="34" charset="-12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ct val="10000"/>
              </a:spcBef>
              <a:buClrTx/>
              <a:defRPr/>
            </a:pPr>
            <a:r>
              <a:rPr lang="zh-TW" altLang="en-US" sz="2400" b="0" dirty="0">
                <a:solidFill>
                  <a:schemeClr val="accent4"/>
                </a:solidFill>
              </a:rPr>
              <a:t>組別：第一組</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組長：許清彰</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組員：林楷紘、紀皓騫、熊偉誌、廖士傑</a:t>
            </a:r>
            <a:endParaRPr lang="en-US" altLang="zh-TW" sz="2400" b="0" dirty="0">
              <a:solidFill>
                <a:schemeClr val="accent4"/>
              </a:solidFill>
            </a:endParaRPr>
          </a:p>
          <a:p>
            <a:pPr algn="l">
              <a:lnSpc>
                <a:spcPct val="100000"/>
              </a:lnSpc>
              <a:spcBef>
                <a:spcPct val="10000"/>
              </a:spcBef>
              <a:buClrTx/>
              <a:defRPr/>
            </a:pPr>
            <a:r>
              <a:rPr lang="zh-TW" altLang="en-US" sz="2400" b="0" dirty="0">
                <a:solidFill>
                  <a:schemeClr val="accent4"/>
                </a:solidFill>
              </a:rPr>
              <a:t>指導老師：許雅婷、錢達智</a:t>
            </a:r>
            <a:endParaRPr lang="en-US" altLang="zh-TW" sz="2400" b="0" dirty="0">
              <a:solidFill>
                <a:schemeClr val="accent4"/>
              </a:solidFill>
            </a:endParaRPr>
          </a:p>
        </p:txBody>
      </p:sp>
    </p:spTree>
    <p:extLst>
      <p:ext uri="{BB962C8B-B14F-4D97-AF65-F5344CB8AC3E}">
        <p14:creationId xmlns:p14="http://schemas.microsoft.com/office/powerpoint/2010/main" val="2586117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83684"/>
            <a:ext cx="8640960" cy="681020"/>
          </a:xfrm>
          <a:prstGeom prst="rect">
            <a:avLst/>
          </a:prstGeom>
        </p:spPr>
        <p:txBody>
          <a:bodyPr/>
          <a:lstStyle/>
          <a:p>
            <a:r>
              <a:rPr lang="zh-TW" altLang="en-US" dirty="0"/>
              <a:t>小組成員與分工介紹</a:t>
            </a:r>
          </a:p>
        </p:txBody>
      </p:sp>
      <p:sp>
        <p:nvSpPr>
          <p:cNvPr id="3" name="內容版面配置區 1">
            <a:extLst>
              <a:ext uri="{FF2B5EF4-FFF2-40B4-BE49-F238E27FC236}">
                <a16:creationId xmlns:a16="http://schemas.microsoft.com/office/drawing/2014/main" id="{DC987D51-13BD-4CA3-9C55-14EE58EBF5B0}"/>
              </a:ext>
            </a:extLst>
          </p:cNvPr>
          <p:cNvSpPr txBox="1">
            <a:spLocks/>
          </p:cNvSpPr>
          <p:nvPr/>
        </p:nvSpPr>
        <p:spPr bwMode="ltGray">
          <a:xfrm>
            <a:off x="1065600" y="979200"/>
            <a:ext cx="7920000" cy="4824536"/>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lang="zh-TW" altLang="en-US" dirty="0">
                <a:solidFill>
                  <a:schemeClr val="bg1"/>
                </a:solidFill>
              </a:rPr>
              <a:t>許清彰：商城、結帳畫面、商品頁面、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林楷紘：商城、結帳畫面、商品頁面、</a:t>
            </a:r>
            <a:r>
              <a:rPr lang="en-US" altLang="zh-TW" dirty="0">
                <a:solidFill>
                  <a:schemeClr val="bg1"/>
                </a:solidFill>
              </a:rPr>
              <a:t>GitHub</a:t>
            </a:r>
            <a:r>
              <a:rPr lang="zh-TW" altLang="en-US" dirty="0">
                <a:solidFill>
                  <a:schemeClr val="bg1"/>
                </a:solidFill>
              </a:rPr>
              <a:t>專案庫建置、資料表設計、企劃書整理、專題說明文件</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紀皓騫：首頁、新聞區、新聞文章、頁面草圖、初版模板</a:t>
            </a:r>
            <a:r>
              <a:rPr lang="en-US" altLang="zh-TW" dirty="0">
                <a:solidFill>
                  <a:schemeClr val="bg1"/>
                </a:solidFill>
              </a:rPr>
              <a:t>layout</a:t>
            </a:r>
            <a:r>
              <a:rPr lang="zh-TW" altLang="en-US" dirty="0">
                <a:solidFill>
                  <a:schemeClr val="bg1"/>
                </a:solidFill>
              </a:rPr>
              <a:t>、資料表設計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熊偉誌：個人頁面、登入／註冊頁面、設定頁面、系統架構圖、資料表設計</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廖士傑：看板頁面</a:t>
            </a:r>
            <a:r>
              <a:rPr lang="en-US" altLang="zh-TW" dirty="0">
                <a:solidFill>
                  <a:schemeClr val="bg1"/>
                </a:solidFill>
              </a:rPr>
              <a:t>(</a:t>
            </a:r>
            <a:r>
              <a:rPr lang="zh-TW" altLang="en-US" dirty="0">
                <a:solidFill>
                  <a:schemeClr val="bg1"/>
                </a:solidFill>
              </a:rPr>
              <a:t>看板類別</a:t>
            </a:r>
            <a:r>
              <a:rPr lang="en-US" altLang="zh-TW" dirty="0">
                <a:solidFill>
                  <a:schemeClr val="bg1"/>
                </a:solidFill>
              </a:rPr>
              <a:t>)</a:t>
            </a:r>
            <a:r>
              <a:rPr lang="zh-TW" altLang="en-US" dirty="0">
                <a:solidFill>
                  <a:schemeClr val="bg1"/>
                </a:solidFill>
              </a:rPr>
              <a:t>、討論區</a:t>
            </a:r>
            <a:r>
              <a:rPr lang="en-US" altLang="zh-TW" dirty="0">
                <a:solidFill>
                  <a:schemeClr val="bg1"/>
                </a:solidFill>
              </a:rPr>
              <a:t>(</a:t>
            </a:r>
            <a:r>
              <a:rPr lang="zh-TW" altLang="en-US" dirty="0">
                <a:solidFill>
                  <a:schemeClr val="bg1"/>
                </a:solidFill>
              </a:rPr>
              <a:t>文章列表</a:t>
            </a:r>
            <a:r>
              <a:rPr lang="en-US" altLang="zh-TW" dirty="0">
                <a:solidFill>
                  <a:schemeClr val="bg1"/>
                </a:solidFill>
              </a:rPr>
              <a:t>)</a:t>
            </a:r>
            <a:r>
              <a:rPr lang="zh-TW" altLang="en-US">
                <a:solidFill>
                  <a:schemeClr val="bg1"/>
                </a:solidFill>
              </a:rPr>
              <a:t>、訂單紀錄</a:t>
            </a:r>
            <a:endParaRPr lang="en-US" altLang="zh-TW" dirty="0">
              <a:solidFill>
                <a:schemeClr val="bg1"/>
              </a:solidFill>
            </a:endParaRPr>
          </a:p>
          <a:p>
            <a:pPr>
              <a:lnSpc>
                <a:spcPts val="3600"/>
              </a:lnSpc>
              <a:buFont typeface="Wingdings" panose="05000000000000000000" pitchFamily="2" charset="2"/>
              <a:buChar char="l"/>
            </a:pPr>
            <a:endParaRPr lang="en-US" altLang="zh-TW" dirty="0">
              <a:solidFill>
                <a:schemeClr val="bg1"/>
              </a:solidFill>
            </a:endParaRPr>
          </a:p>
        </p:txBody>
      </p:sp>
    </p:spTree>
    <p:extLst>
      <p:ext uri="{BB962C8B-B14F-4D97-AF65-F5344CB8AC3E}">
        <p14:creationId xmlns:p14="http://schemas.microsoft.com/office/powerpoint/2010/main" val="1179930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632520" y="72008"/>
            <a:ext cx="8640960" cy="692696"/>
          </a:xfrm>
          <a:prstGeom prst="rect">
            <a:avLst/>
          </a:prstGeom>
        </p:spPr>
        <p:txBody>
          <a:bodyPr/>
          <a:lstStyle/>
          <a:p>
            <a:r>
              <a:rPr lang="zh-TW" altLang="en-US" dirty="0"/>
              <a:t>大綱</a:t>
            </a:r>
          </a:p>
        </p:txBody>
      </p:sp>
      <p:sp>
        <p:nvSpPr>
          <p:cNvPr id="6" name="內容版面配置區 1"/>
          <p:cNvSpPr txBox="1">
            <a:spLocks/>
          </p:cNvSpPr>
          <p:nvPr/>
        </p:nvSpPr>
        <p:spPr bwMode="ltGray">
          <a:xfrm>
            <a:off x="1065600" y="979200"/>
            <a:ext cx="7920000" cy="4824536"/>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rgbClr val="393939"/>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rgbClr val="393939"/>
                </a:solidFill>
                <a:latin typeface="微軟正黑體" pitchFamily="34" charset="-120"/>
                <a:ea typeface="微軟正黑體" pitchFamily="34" charset="-120"/>
                <a:cs typeface="+mn-cs"/>
              </a:defRPr>
            </a:lvl2pPr>
            <a:lvl3pPr marL="1076325" indent="-266700"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rgbClr val="393939"/>
                </a:solidFill>
                <a:latin typeface="微軟正黑體" pitchFamily="34" charset="-120"/>
                <a:ea typeface="微軟正黑體" pitchFamily="34" charset="-120"/>
                <a:cs typeface="+mn-cs"/>
              </a:defRPr>
            </a:lvl3pPr>
            <a:lvl4pPr marL="1343025" indent="-180975"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rgbClr val="393939"/>
                </a:solidFill>
                <a:latin typeface="微軟正黑體" pitchFamily="34" charset="-120"/>
                <a:ea typeface="微軟正黑體" pitchFamily="34" charset="-120"/>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393939"/>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3600"/>
              </a:lnSpc>
              <a:buFont typeface="Wingdings" panose="05000000000000000000" pitchFamily="2" charset="2"/>
              <a:buChar char="l"/>
            </a:pPr>
            <a:r>
              <a:rPr kumimoji="0" lang="zh-TW" altLang="en-US"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標題標題標題標題標題標題標題</a:t>
            </a:r>
            <a:endParaRPr kumimoji="0" lang="en-US" altLang="zh-TW" sz="28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marR="0" lvl="1" algn="l" defTabSz="914400" rtl="0" eaLnBrk="1" fontAlgn="auto" latinLnBrk="0" hangingPunct="1">
              <a:lnSpc>
                <a:spcPts val="3600"/>
              </a:lnSpc>
              <a:spcBef>
                <a:spcPts val="600"/>
              </a:spcBef>
              <a:spcAft>
                <a:spcPts val="600"/>
              </a:spcAft>
              <a:buClr>
                <a:srgbClr val="42BBC6"/>
              </a:buClr>
              <a:buSzTx/>
              <a:buFont typeface="Wingdings" panose="05000000000000000000" pitchFamily="2" charset="2"/>
              <a:buChar char="u"/>
              <a:tabLst/>
              <a:defRPr/>
            </a:pPr>
            <a:r>
              <a:rPr kumimoji="0" lang="zh-TW" altLang="en-US"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rPr>
              <a:t>細項內容內容內容</a:t>
            </a:r>
            <a:endParaRPr kumimoji="0" lang="en-US" altLang="zh-TW"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cs typeface="+mn-cs"/>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a:p>
            <a:pPr>
              <a:lnSpc>
                <a:spcPts val="3600"/>
              </a:lnSpc>
              <a:buFont typeface="Wingdings" panose="05000000000000000000" pitchFamily="2" charset="2"/>
              <a:buChar char="l"/>
            </a:pPr>
            <a:r>
              <a:rPr lang="zh-TW" altLang="en-US" dirty="0">
                <a:solidFill>
                  <a:schemeClr val="bg1"/>
                </a:solidFill>
              </a:rPr>
              <a:t>標題標題標題標題標題標題標題</a:t>
            </a:r>
            <a:endParaRPr lang="en-US" altLang="zh-TW" dirty="0">
              <a:solidFill>
                <a:schemeClr val="bg1"/>
              </a:solidFill>
            </a:endParaRPr>
          </a:p>
          <a:p>
            <a:pPr lvl="1">
              <a:lnSpc>
                <a:spcPts val="3600"/>
              </a:lnSpc>
              <a:buClr>
                <a:srgbClr val="42BBC6"/>
              </a:buClr>
              <a:buFont typeface="Wingdings" panose="05000000000000000000" pitchFamily="2" charset="2"/>
              <a:buChar char="u"/>
              <a:defRPr/>
            </a:pPr>
            <a:r>
              <a:rPr lang="zh-TW" altLang="en-US" dirty="0">
                <a:solidFill>
                  <a:schemeClr val="bg1"/>
                </a:solidFill>
              </a:rPr>
              <a:t>細項內容內容內容</a:t>
            </a:r>
            <a:endParaRPr lang="en-US" altLang="zh-TW" dirty="0">
              <a:solidFill>
                <a:schemeClr val="bg1"/>
              </a:solidFill>
            </a:endParaRPr>
          </a:p>
        </p:txBody>
      </p:sp>
    </p:spTree>
    <p:extLst>
      <p:ext uri="{BB962C8B-B14F-4D97-AF65-F5344CB8AC3E}">
        <p14:creationId xmlns:p14="http://schemas.microsoft.com/office/powerpoint/2010/main" val="4201328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65600" y="979200"/>
            <a:ext cx="7704000" cy="4680520"/>
          </a:xfrm>
        </p:spPr>
        <p:txBody>
          <a:bodyPr/>
          <a:lstStyle/>
          <a:p>
            <a:r>
              <a:rPr lang="zh-TW" altLang="en-US" sz="2800" dirty="0"/>
              <a:t>標題</a:t>
            </a:r>
            <a:endParaRPr lang="en-US" altLang="zh-TW" dirty="0"/>
          </a:p>
          <a:p>
            <a:pPr lvl="1"/>
            <a:r>
              <a:rPr lang="zh-TW" altLang="en-US" dirty="0"/>
              <a:t>第二層</a:t>
            </a:r>
            <a:endParaRPr lang="en-US" altLang="zh-TW" dirty="0"/>
          </a:p>
          <a:p>
            <a:pPr lvl="2"/>
            <a:r>
              <a:rPr lang="zh-TW" altLang="en-US" dirty="0"/>
              <a:t>第三層</a:t>
            </a:r>
            <a:endParaRPr lang="en-US" altLang="zh-TW" dirty="0"/>
          </a:p>
          <a:p>
            <a:pPr lvl="3"/>
            <a:r>
              <a:rPr lang="zh-TW" altLang="en-US" dirty="0"/>
              <a:t>第四層</a:t>
            </a:r>
            <a:endParaRPr lang="en-US" altLang="zh-TW" dirty="0"/>
          </a:p>
          <a:p>
            <a:pPr lvl="4"/>
            <a:r>
              <a:rPr lang="zh-TW" altLang="en-US" dirty="0"/>
              <a:t>第五層</a:t>
            </a:r>
            <a:endParaRPr lang="en-US" altLang="zh-TW" dirty="0"/>
          </a:p>
        </p:txBody>
      </p:sp>
      <p:sp>
        <p:nvSpPr>
          <p:cNvPr id="4" name="標題 3"/>
          <p:cNvSpPr>
            <a:spLocks noGrp="1"/>
          </p:cNvSpPr>
          <p:nvPr>
            <p:ph type="title" idx="4294967295"/>
          </p:nvPr>
        </p:nvSpPr>
        <p:spPr>
          <a:xfrm>
            <a:off x="632520" y="83684"/>
            <a:ext cx="8640960" cy="681020"/>
          </a:xfrm>
          <a:prstGeom prst="rect">
            <a:avLst/>
          </a:prstGeom>
        </p:spPr>
        <p:txBody>
          <a:bodyPr>
            <a:normAutofit/>
          </a:bodyPr>
          <a:lstStyle/>
          <a:p>
            <a:r>
              <a:rPr lang="zh-TW" altLang="en-US" dirty="0"/>
              <a:t>填入標題，若不會用到請移除此頁</a:t>
            </a:r>
          </a:p>
        </p:txBody>
      </p:sp>
    </p:spTree>
    <p:extLst>
      <p:ext uri="{BB962C8B-B14F-4D97-AF65-F5344CB8AC3E}">
        <p14:creationId xmlns:p14="http://schemas.microsoft.com/office/powerpoint/2010/main" val="117993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填入標題，若不會用到請移除此頁</a:t>
            </a:r>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p:txBody>
          <a:bodyPr/>
          <a:lstStyle/>
          <a:p>
            <a:r>
              <a:rPr lang="zh-TW" altLang="en-US" dirty="0"/>
              <a:t>說明文字</a:t>
            </a:r>
          </a:p>
          <a:p>
            <a:endParaRPr lang="zh-TW" altLang="en-US" dirty="0"/>
          </a:p>
        </p:txBody>
      </p:sp>
    </p:spTree>
    <p:extLst>
      <p:ext uri="{BB962C8B-B14F-4D97-AF65-F5344CB8AC3E}">
        <p14:creationId xmlns:p14="http://schemas.microsoft.com/office/powerpoint/2010/main" val="2801340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CA3B1770-FEA9-2004-28B5-E8F096654CE5}"/>
              </a:ext>
            </a:extLst>
          </p:cNvPr>
          <p:cNvSpPr>
            <a:spLocks noGrp="1"/>
          </p:cNvSpPr>
          <p:nvPr>
            <p:ph sz="quarter" idx="13"/>
          </p:nvPr>
        </p:nvSpPr>
        <p:spPr>
          <a:xfrm>
            <a:off x="632520" y="1125091"/>
            <a:ext cx="4111947" cy="5039965"/>
          </a:xfrm>
        </p:spPr>
        <p:txBody>
          <a:bodyPr/>
          <a:lstStyle/>
          <a:p>
            <a:r>
              <a:rPr lang="zh-TW" altLang="en-US" dirty="0"/>
              <a:t>說明文字說明文字ＡＡ</a:t>
            </a:r>
          </a:p>
        </p:txBody>
      </p:sp>
      <p:sp>
        <p:nvSpPr>
          <p:cNvPr id="5" name="內容版面配置區 4">
            <a:extLst>
              <a:ext uri="{FF2B5EF4-FFF2-40B4-BE49-F238E27FC236}">
                <a16:creationId xmlns:a16="http://schemas.microsoft.com/office/drawing/2014/main" id="{2967F0B7-6824-ACF7-E02F-B50D67A261C5}"/>
              </a:ext>
            </a:extLst>
          </p:cNvPr>
          <p:cNvSpPr>
            <a:spLocks noGrp="1"/>
          </p:cNvSpPr>
          <p:nvPr>
            <p:ph sz="quarter" idx="14"/>
          </p:nvPr>
        </p:nvSpPr>
        <p:spPr>
          <a:xfrm>
            <a:off x="5150340" y="1124744"/>
            <a:ext cx="4105275" cy="5040312"/>
          </a:xfrm>
        </p:spPr>
        <p:txBody>
          <a:bodyPr/>
          <a:lstStyle/>
          <a:p>
            <a:r>
              <a:rPr lang="zh-TW" altLang="en-US" dirty="0"/>
              <a:t>說明文字說明文字ＢＢ</a:t>
            </a:r>
          </a:p>
        </p:txBody>
      </p:sp>
      <p:sp>
        <p:nvSpPr>
          <p:cNvPr id="3" name="標題 2">
            <a:extLst>
              <a:ext uri="{FF2B5EF4-FFF2-40B4-BE49-F238E27FC236}">
                <a16:creationId xmlns:a16="http://schemas.microsoft.com/office/drawing/2014/main" id="{D8D4B057-F8EB-6E04-E5C2-0A856EE4528E}"/>
              </a:ext>
            </a:extLst>
          </p:cNvPr>
          <p:cNvSpPr>
            <a:spLocks noGrp="1"/>
          </p:cNvSpPr>
          <p:nvPr>
            <p:ph type="title"/>
          </p:nvPr>
        </p:nvSpPr>
        <p:spPr/>
        <p:txBody>
          <a:bodyPr/>
          <a:lstStyle/>
          <a:p>
            <a:r>
              <a:rPr lang="zh-TW" altLang="en-US" dirty="0"/>
              <a:t>填入標題，若不會用到請移除此頁</a:t>
            </a:r>
          </a:p>
        </p:txBody>
      </p:sp>
    </p:spTree>
    <p:extLst>
      <p:ext uri="{BB962C8B-B14F-4D97-AF65-F5344CB8AC3E}">
        <p14:creationId xmlns:p14="http://schemas.microsoft.com/office/powerpoint/2010/main" val="1335810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idx="4294967295"/>
          </p:nvPr>
        </p:nvSpPr>
        <p:spPr>
          <a:xfrm>
            <a:off x="632520" y="72008"/>
            <a:ext cx="8640960" cy="692696"/>
          </a:xfrm>
          <a:prstGeom prst="rect">
            <a:avLst/>
          </a:prstGeom>
        </p:spPr>
        <p:txBody>
          <a:bodyPr/>
          <a:lstStyle/>
          <a:p>
            <a:r>
              <a:rPr lang="zh-TW" altLang="en-US" dirty="0"/>
              <a:t>填入標題，若不會用到請移除此頁</a:t>
            </a:r>
          </a:p>
        </p:txBody>
      </p:sp>
      <p:graphicFrame>
        <p:nvGraphicFramePr>
          <p:cNvPr id="7" name="內容版面配置區 5"/>
          <p:cNvGraphicFramePr>
            <a:graphicFrameLocks noGrp="1"/>
          </p:cNvGraphicFramePr>
          <p:nvPr>
            <p:ph idx="1"/>
            <p:extLst>
              <p:ext uri="{D42A27DB-BD31-4B8C-83A1-F6EECF244321}">
                <p14:modId xmlns:p14="http://schemas.microsoft.com/office/powerpoint/2010/main" val="3645921703"/>
              </p:ext>
            </p:extLst>
          </p:nvPr>
        </p:nvGraphicFramePr>
        <p:xfrm>
          <a:off x="632520" y="836712"/>
          <a:ext cx="8640960" cy="54726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7770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6" name="內容版面配置區 5">
            <a:extLst>
              <a:ext uri="{FF2B5EF4-FFF2-40B4-BE49-F238E27FC236}">
                <a16:creationId xmlns:a16="http://schemas.microsoft.com/office/drawing/2014/main" id="{9080CAA6-5B4D-F32A-847F-6EFB006B3FA3}"/>
              </a:ext>
            </a:extLst>
          </p:cNvPr>
          <p:cNvSpPr>
            <a:spLocks noGrp="1"/>
          </p:cNvSpPr>
          <p:nvPr>
            <p:ph idx="1"/>
          </p:nvPr>
        </p:nvSpPr>
        <p:spPr>
          <a:xfrm>
            <a:off x="7545288" y="1088740"/>
            <a:ext cx="1728192" cy="1332148"/>
          </a:xfrm>
        </p:spPr>
        <p:txBody>
          <a:bodyPr>
            <a:normAutofit/>
          </a:bodyPr>
          <a:lstStyle/>
          <a:p>
            <a:endParaRPr lang="zh-TW" altLang="en-US" sz="1800" dirty="0"/>
          </a:p>
          <a:p>
            <a:endParaRPr lang="zh-TW" altLang="en-US" sz="1800" dirty="0"/>
          </a:p>
        </p:txBody>
      </p:sp>
      <p:sp>
        <p:nvSpPr>
          <p:cNvPr id="10" name="內容版面配置區 5">
            <a:extLst>
              <a:ext uri="{FF2B5EF4-FFF2-40B4-BE49-F238E27FC236}">
                <a16:creationId xmlns:a16="http://schemas.microsoft.com/office/drawing/2014/main" id="{5AEBFADA-648C-4737-B037-B8388A9F4426}"/>
              </a:ext>
            </a:extLst>
          </p:cNvPr>
          <p:cNvSpPr txBox="1">
            <a:spLocks/>
          </p:cNvSpPr>
          <p:nvPr/>
        </p:nvSpPr>
        <p:spPr bwMode="ltGray">
          <a:xfrm>
            <a:off x="7498451" y="768363"/>
            <a:ext cx="2118387" cy="48208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畫面中，由上至下，由左至右，區塊分別為：</a:t>
            </a:r>
            <a:endParaRPr lang="en-US" altLang="zh-TW" sz="1800" dirty="0"/>
          </a:p>
          <a:p>
            <a:r>
              <a:rPr lang="zh-TW" altLang="en-US" sz="1800" dirty="0"/>
              <a:t>商城導覽列</a:t>
            </a:r>
            <a:endParaRPr lang="en-US" altLang="zh-TW" sz="1800" dirty="0"/>
          </a:p>
          <a:p>
            <a:r>
              <a:rPr lang="zh-TW" altLang="en-US" sz="1800" dirty="0"/>
              <a:t>商品資訊區塊：可看到商品的詳細資訊，例如：商品評分、庫存、價格、商品介紹</a:t>
            </a:r>
            <a:r>
              <a:rPr lang="en-US" altLang="zh-TW" sz="1800" dirty="0"/>
              <a:t>…</a:t>
            </a:r>
            <a:r>
              <a:rPr lang="zh-TW" altLang="en-US" sz="1800" dirty="0"/>
              <a:t>等等。</a:t>
            </a:r>
          </a:p>
          <a:p>
            <a:r>
              <a:rPr lang="zh-TW" altLang="en-US" sz="1800" dirty="0"/>
              <a:t>商品圖區塊：可看到商品更詳細的一些訊息。</a:t>
            </a:r>
          </a:p>
        </p:txBody>
      </p:sp>
      <p:pic>
        <p:nvPicPr>
          <p:cNvPr id="2" name="圖片 1">
            <a:extLst>
              <a:ext uri="{FF2B5EF4-FFF2-40B4-BE49-F238E27FC236}">
                <a16:creationId xmlns:a16="http://schemas.microsoft.com/office/drawing/2014/main" id="{8F6A2A02-1C47-4601-BAAB-BCC05FBCE11F}"/>
              </a:ext>
            </a:extLst>
          </p:cNvPr>
          <p:cNvPicPr>
            <a:picLocks noChangeAspect="1"/>
          </p:cNvPicPr>
          <p:nvPr/>
        </p:nvPicPr>
        <p:blipFill>
          <a:blip r:embed="rId2"/>
          <a:stretch>
            <a:fillRect/>
          </a:stretch>
        </p:blipFill>
        <p:spPr>
          <a:xfrm>
            <a:off x="272478" y="1264596"/>
            <a:ext cx="2462433" cy="4333654"/>
          </a:xfrm>
          <a:prstGeom prst="rect">
            <a:avLst/>
          </a:prstGeom>
        </p:spPr>
      </p:pic>
      <p:pic>
        <p:nvPicPr>
          <p:cNvPr id="11" name="圖片 10">
            <a:extLst>
              <a:ext uri="{FF2B5EF4-FFF2-40B4-BE49-F238E27FC236}">
                <a16:creationId xmlns:a16="http://schemas.microsoft.com/office/drawing/2014/main" id="{EBE63D9B-38E2-4CA6-863F-A4CBA252CC5F}"/>
              </a:ext>
            </a:extLst>
          </p:cNvPr>
          <p:cNvPicPr>
            <a:picLocks noChangeAspect="1"/>
          </p:cNvPicPr>
          <p:nvPr/>
        </p:nvPicPr>
        <p:blipFill>
          <a:blip r:embed="rId3"/>
          <a:stretch>
            <a:fillRect/>
          </a:stretch>
        </p:blipFill>
        <p:spPr>
          <a:xfrm>
            <a:off x="273178" y="966112"/>
            <a:ext cx="6961684" cy="282430"/>
          </a:xfrm>
          <a:prstGeom prst="rect">
            <a:avLst/>
          </a:prstGeom>
        </p:spPr>
      </p:pic>
      <p:pic>
        <p:nvPicPr>
          <p:cNvPr id="9" name="圖片 8">
            <a:extLst>
              <a:ext uri="{FF2B5EF4-FFF2-40B4-BE49-F238E27FC236}">
                <a16:creationId xmlns:a16="http://schemas.microsoft.com/office/drawing/2014/main" id="{7685C4F9-044B-46A8-A110-C5E2202395BA}"/>
              </a:ext>
            </a:extLst>
          </p:cNvPr>
          <p:cNvPicPr>
            <a:picLocks noChangeAspect="1"/>
          </p:cNvPicPr>
          <p:nvPr/>
        </p:nvPicPr>
        <p:blipFill>
          <a:blip r:embed="rId4"/>
          <a:stretch>
            <a:fillRect/>
          </a:stretch>
        </p:blipFill>
        <p:spPr>
          <a:xfrm>
            <a:off x="2731293" y="1268089"/>
            <a:ext cx="4535727" cy="3999017"/>
          </a:xfrm>
          <a:prstGeom prst="rect">
            <a:avLst/>
          </a:prstGeom>
        </p:spPr>
      </p:pic>
      <p:pic>
        <p:nvPicPr>
          <p:cNvPr id="5" name="圖片 4">
            <a:extLst>
              <a:ext uri="{FF2B5EF4-FFF2-40B4-BE49-F238E27FC236}">
                <a16:creationId xmlns:a16="http://schemas.microsoft.com/office/drawing/2014/main" id="{8DBECA12-2A49-4C8F-B6AA-89554033483F}"/>
              </a:ext>
            </a:extLst>
          </p:cNvPr>
          <p:cNvPicPr>
            <a:picLocks noChangeAspect="1"/>
          </p:cNvPicPr>
          <p:nvPr/>
        </p:nvPicPr>
        <p:blipFill>
          <a:blip r:embed="rId5"/>
          <a:stretch>
            <a:fillRect/>
          </a:stretch>
        </p:blipFill>
        <p:spPr>
          <a:xfrm>
            <a:off x="2133704" y="5226723"/>
            <a:ext cx="5134692" cy="371527"/>
          </a:xfrm>
          <a:prstGeom prst="rect">
            <a:avLst/>
          </a:prstGeom>
        </p:spPr>
      </p:pic>
    </p:spTree>
    <p:extLst>
      <p:ext uri="{BB962C8B-B14F-4D97-AF65-F5344CB8AC3E}">
        <p14:creationId xmlns:p14="http://schemas.microsoft.com/office/powerpoint/2010/main" val="3130584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512840" y="2996952"/>
            <a:ext cx="2880320" cy="720080"/>
          </a:xfrm>
          <a:prstGeom prst="rect">
            <a:avLst/>
          </a:prstGeom>
          <a:noFill/>
        </p:spPr>
        <p:txBody>
          <a:bodyPr wrap="square" rtlCol="0">
            <a:spAutoFit/>
          </a:bodyPr>
          <a:lstStyle/>
          <a:p>
            <a:r>
              <a:rPr lang="en-US" altLang="zh-TW" sz="4000" dirty="0">
                <a:solidFill>
                  <a:schemeClr val="accent1"/>
                </a:solidFill>
              </a:rPr>
              <a:t>T</a:t>
            </a:r>
            <a:r>
              <a:rPr lang="en-US" altLang="zh-TW" sz="4000" dirty="0">
                <a:solidFill>
                  <a:schemeClr val="accent2"/>
                </a:solidFill>
              </a:rPr>
              <a:t>h</a:t>
            </a:r>
            <a:r>
              <a:rPr lang="en-US" altLang="zh-TW" sz="4000" dirty="0">
                <a:solidFill>
                  <a:schemeClr val="accent3"/>
                </a:solidFill>
              </a:rPr>
              <a:t>a</a:t>
            </a:r>
            <a:r>
              <a:rPr lang="en-US" altLang="zh-TW" sz="4000" dirty="0">
                <a:solidFill>
                  <a:schemeClr val="accent4"/>
                </a:solidFill>
              </a:rPr>
              <a:t>n</a:t>
            </a:r>
            <a:r>
              <a:rPr lang="en-US" altLang="zh-TW" sz="4000" dirty="0">
                <a:solidFill>
                  <a:schemeClr val="accent5"/>
                </a:solidFill>
              </a:rPr>
              <a:t>k</a:t>
            </a:r>
            <a:r>
              <a:rPr lang="en-US" altLang="zh-TW" sz="4000" dirty="0">
                <a:solidFill>
                  <a:schemeClr val="tx1">
                    <a:lumMod val="75000"/>
                  </a:schemeClr>
                </a:solidFill>
              </a:rPr>
              <a:t> </a:t>
            </a:r>
            <a:r>
              <a:rPr lang="en-US" altLang="zh-TW" sz="4000" dirty="0">
                <a:solidFill>
                  <a:schemeClr val="accent6"/>
                </a:solidFill>
              </a:rPr>
              <a:t>y</a:t>
            </a:r>
            <a:r>
              <a:rPr lang="en-US" altLang="zh-TW" sz="4000" dirty="0">
                <a:solidFill>
                  <a:schemeClr val="accent1"/>
                </a:solidFill>
              </a:rPr>
              <a:t>o</a:t>
            </a:r>
            <a:r>
              <a:rPr lang="en-US" altLang="zh-TW" sz="4000" dirty="0">
                <a:solidFill>
                  <a:schemeClr val="accent3"/>
                </a:solidFill>
              </a:rPr>
              <a:t>u</a:t>
            </a:r>
            <a:endParaRPr lang="zh-TW" altLang="en-US" sz="4000" dirty="0" err="1">
              <a:solidFill>
                <a:schemeClr val="accent3"/>
              </a:solidFill>
            </a:endParaRPr>
          </a:p>
        </p:txBody>
      </p:sp>
    </p:spTree>
    <p:extLst>
      <p:ext uri="{BB962C8B-B14F-4D97-AF65-F5344CB8AC3E}">
        <p14:creationId xmlns:p14="http://schemas.microsoft.com/office/powerpoint/2010/main" val="403472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商品頁面 </a:t>
            </a:r>
            <a:r>
              <a:rPr lang="en-US" altLang="zh-TW" dirty="0"/>
              <a:t>(Product)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89717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相關商品區塊：可看到同類別商品的推薦。</a:t>
            </a:r>
          </a:p>
          <a:p>
            <a:r>
              <a:rPr lang="zh-TW" altLang="en-US" sz="1800" dirty="0"/>
              <a:t>瀏覽紀錄區塊：可看到使用者過去瀏覽過的商品。</a:t>
            </a:r>
          </a:p>
        </p:txBody>
      </p:sp>
      <p:pic>
        <p:nvPicPr>
          <p:cNvPr id="4" name="圖片 3">
            <a:extLst>
              <a:ext uri="{FF2B5EF4-FFF2-40B4-BE49-F238E27FC236}">
                <a16:creationId xmlns:a16="http://schemas.microsoft.com/office/drawing/2014/main" id="{94BF0CAB-AB6B-487E-BAF1-0F2216E3AF5D}"/>
              </a:ext>
            </a:extLst>
          </p:cNvPr>
          <p:cNvPicPr>
            <a:picLocks noChangeAspect="1"/>
          </p:cNvPicPr>
          <p:nvPr/>
        </p:nvPicPr>
        <p:blipFill>
          <a:blip r:embed="rId2"/>
          <a:stretch>
            <a:fillRect/>
          </a:stretch>
        </p:blipFill>
        <p:spPr>
          <a:xfrm>
            <a:off x="199101" y="920192"/>
            <a:ext cx="7045769" cy="1860736"/>
          </a:xfrm>
          <a:prstGeom prst="rect">
            <a:avLst/>
          </a:prstGeom>
        </p:spPr>
      </p:pic>
      <p:pic>
        <p:nvPicPr>
          <p:cNvPr id="5" name="圖片 4">
            <a:extLst>
              <a:ext uri="{FF2B5EF4-FFF2-40B4-BE49-F238E27FC236}">
                <a16:creationId xmlns:a16="http://schemas.microsoft.com/office/drawing/2014/main" id="{C1B8A2C2-007B-4867-8508-B34F288EB06E}"/>
              </a:ext>
            </a:extLst>
          </p:cNvPr>
          <p:cNvPicPr>
            <a:picLocks noChangeAspect="1"/>
          </p:cNvPicPr>
          <p:nvPr/>
        </p:nvPicPr>
        <p:blipFill>
          <a:blip r:embed="rId3"/>
          <a:stretch>
            <a:fillRect/>
          </a:stretch>
        </p:blipFill>
        <p:spPr>
          <a:xfrm>
            <a:off x="199101" y="2804181"/>
            <a:ext cx="7045769" cy="1951721"/>
          </a:xfrm>
          <a:prstGeom prst="rect">
            <a:avLst/>
          </a:prstGeom>
        </p:spPr>
      </p:pic>
      <p:pic>
        <p:nvPicPr>
          <p:cNvPr id="6" name="圖片 5">
            <a:extLst>
              <a:ext uri="{FF2B5EF4-FFF2-40B4-BE49-F238E27FC236}">
                <a16:creationId xmlns:a16="http://schemas.microsoft.com/office/drawing/2014/main" id="{5FC0E9AA-7464-4051-AD29-9FE6D97D85CA}"/>
              </a:ext>
            </a:extLst>
          </p:cNvPr>
          <p:cNvPicPr>
            <a:picLocks noChangeAspect="1"/>
          </p:cNvPicPr>
          <p:nvPr/>
        </p:nvPicPr>
        <p:blipFill>
          <a:blip r:embed="rId4"/>
          <a:stretch>
            <a:fillRect/>
          </a:stretch>
        </p:blipFill>
        <p:spPr>
          <a:xfrm>
            <a:off x="1352600" y="1340768"/>
            <a:ext cx="864096" cy="1176414"/>
          </a:xfrm>
          <a:prstGeom prst="rect">
            <a:avLst/>
          </a:prstGeom>
        </p:spPr>
      </p:pic>
      <p:pic>
        <p:nvPicPr>
          <p:cNvPr id="7" name="圖片 6">
            <a:extLst>
              <a:ext uri="{FF2B5EF4-FFF2-40B4-BE49-F238E27FC236}">
                <a16:creationId xmlns:a16="http://schemas.microsoft.com/office/drawing/2014/main" id="{C8C32278-3857-4408-83DF-2EAD75E15C10}"/>
              </a:ext>
            </a:extLst>
          </p:cNvPr>
          <p:cNvPicPr>
            <a:picLocks noChangeAspect="1"/>
          </p:cNvPicPr>
          <p:nvPr/>
        </p:nvPicPr>
        <p:blipFill>
          <a:blip r:embed="rId5"/>
          <a:stretch>
            <a:fillRect/>
          </a:stretch>
        </p:blipFill>
        <p:spPr>
          <a:xfrm>
            <a:off x="2317536" y="1340768"/>
            <a:ext cx="1870414" cy="1176414"/>
          </a:xfrm>
          <a:prstGeom prst="rect">
            <a:avLst/>
          </a:prstGeom>
        </p:spPr>
      </p:pic>
      <p:pic>
        <p:nvPicPr>
          <p:cNvPr id="10" name="圖片 9">
            <a:extLst>
              <a:ext uri="{FF2B5EF4-FFF2-40B4-BE49-F238E27FC236}">
                <a16:creationId xmlns:a16="http://schemas.microsoft.com/office/drawing/2014/main" id="{2AEAF5E8-D453-4814-85EA-173AECE06721}"/>
              </a:ext>
            </a:extLst>
          </p:cNvPr>
          <p:cNvPicPr>
            <a:picLocks noChangeAspect="1"/>
          </p:cNvPicPr>
          <p:nvPr/>
        </p:nvPicPr>
        <p:blipFill>
          <a:blip r:embed="rId5"/>
          <a:stretch>
            <a:fillRect/>
          </a:stretch>
        </p:blipFill>
        <p:spPr>
          <a:xfrm>
            <a:off x="4275448" y="1340768"/>
            <a:ext cx="1870414" cy="1176414"/>
          </a:xfrm>
          <a:prstGeom prst="rect">
            <a:avLst/>
          </a:prstGeom>
        </p:spPr>
      </p:pic>
    </p:spTree>
    <p:extLst>
      <p:ext uri="{BB962C8B-B14F-4D97-AF65-F5344CB8AC3E}">
        <p14:creationId xmlns:p14="http://schemas.microsoft.com/office/powerpoint/2010/main" val="683462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24910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購物車區塊：當沒有商品加入時，會提示使用者購物車是空的。</a:t>
            </a:r>
          </a:p>
        </p:txBody>
      </p:sp>
      <p:pic>
        <p:nvPicPr>
          <p:cNvPr id="5" name="圖片 4">
            <a:extLst>
              <a:ext uri="{FF2B5EF4-FFF2-40B4-BE49-F238E27FC236}">
                <a16:creationId xmlns:a16="http://schemas.microsoft.com/office/drawing/2014/main" id="{F7D873A8-958E-4AC7-9BE8-400B55ECA2AE}"/>
              </a:ext>
            </a:extLst>
          </p:cNvPr>
          <p:cNvPicPr>
            <a:picLocks noChangeAspect="1"/>
          </p:cNvPicPr>
          <p:nvPr/>
        </p:nvPicPr>
        <p:blipFill>
          <a:blip r:embed="rId2"/>
          <a:stretch>
            <a:fillRect/>
          </a:stretch>
        </p:blipFill>
        <p:spPr>
          <a:xfrm>
            <a:off x="289162" y="1311078"/>
            <a:ext cx="6943914" cy="4062137"/>
          </a:xfrm>
          <a:prstGeom prst="rect">
            <a:avLst/>
          </a:prstGeom>
        </p:spPr>
      </p:pic>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3"/>
          <a:stretch>
            <a:fillRect/>
          </a:stretch>
        </p:blipFill>
        <p:spPr>
          <a:xfrm>
            <a:off x="273178" y="966112"/>
            <a:ext cx="6961684" cy="282430"/>
          </a:xfrm>
          <a:prstGeom prst="rect">
            <a:avLst/>
          </a:prstGeom>
        </p:spPr>
      </p:pic>
    </p:spTree>
    <p:extLst>
      <p:ext uri="{BB962C8B-B14F-4D97-AF65-F5344CB8AC3E}">
        <p14:creationId xmlns:p14="http://schemas.microsoft.com/office/powerpoint/2010/main" val="3338204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購物車頁面 </a:t>
            </a:r>
            <a:r>
              <a:rPr lang="en-US" altLang="zh-TW" dirty="0"/>
              <a:t>(</a:t>
            </a:r>
            <a:r>
              <a:rPr lang="en-US" altLang="zh-TW" dirty="0" err="1"/>
              <a:t>ShoppingCart</a:t>
            </a:r>
            <a:r>
              <a:rPr lang="en-US" altLang="zh-TW" dirty="0"/>
              <a:t>)</a:t>
            </a:r>
            <a:endParaRPr lang="zh-TW" altLang="en-US" dirty="0"/>
          </a:p>
        </p:txBody>
      </p:sp>
      <p:pic>
        <p:nvPicPr>
          <p:cNvPr id="7" name="圖片 6">
            <a:extLst>
              <a:ext uri="{FF2B5EF4-FFF2-40B4-BE49-F238E27FC236}">
                <a16:creationId xmlns:a16="http://schemas.microsoft.com/office/drawing/2014/main" id="{6AD8BD8B-CF64-4EBF-8BFC-1C060C61A418}"/>
              </a:ext>
            </a:extLst>
          </p:cNvPr>
          <p:cNvPicPr>
            <a:picLocks noChangeAspect="1"/>
          </p:cNvPicPr>
          <p:nvPr/>
        </p:nvPicPr>
        <p:blipFill>
          <a:blip r:embed="rId2"/>
          <a:stretch>
            <a:fillRect/>
          </a:stretch>
        </p:blipFill>
        <p:spPr>
          <a:xfrm>
            <a:off x="273178" y="966112"/>
            <a:ext cx="6961684" cy="282430"/>
          </a:xfrm>
          <a:prstGeom prst="rect">
            <a:avLst/>
          </a:prstGeom>
        </p:spPr>
      </p:pic>
      <p:sp>
        <p:nvSpPr>
          <p:cNvPr id="9" name="內容版面配置區 5">
            <a:extLst>
              <a:ext uri="{FF2B5EF4-FFF2-40B4-BE49-F238E27FC236}">
                <a16:creationId xmlns:a16="http://schemas.microsoft.com/office/drawing/2014/main" id="{35B23AAD-4E70-400B-9CBE-83A6EAAE4A72}"/>
              </a:ext>
            </a:extLst>
          </p:cNvPr>
          <p:cNvSpPr txBox="1">
            <a:spLocks/>
          </p:cNvSpPr>
          <p:nvPr/>
        </p:nvSpPr>
        <p:spPr bwMode="ltGray">
          <a:xfrm>
            <a:off x="7498451" y="963871"/>
            <a:ext cx="2118387" cy="4456965"/>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850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購物車區塊：</a:t>
            </a:r>
            <a:endParaRPr lang="en-US" altLang="zh-TW" sz="1800" dirty="0"/>
          </a:p>
          <a:p>
            <a:pPr lvl="1"/>
            <a:r>
              <a:rPr lang="zh-TW" altLang="en-US" sz="1800" dirty="0"/>
              <a:t>當有商品加入時，則會顯示商品的單價、數量、小計。</a:t>
            </a:r>
            <a:endParaRPr lang="en-US" altLang="zh-TW" sz="1800" dirty="0"/>
          </a:p>
          <a:p>
            <a:pPr lvl="1"/>
            <a:r>
              <a:rPr lang="zh-TW" altLang="en-US" sz="1800" dirty="0"/>
              <a:t>商品數量欄位會自動檢查不超過資料庫的商品庫存數量。</a:t>
            </a:r>
            <a:endParaRPr lang="en-US" altLang="zh-TW" sz="1800" dirty="0"/>
          </a:p>
          <a:p>
            <a:pPr lvl="1"/>
            <a:r>
              <a:rPr lang="zh-TW" altLang="en-US" sz="1800" dirty="0"/>
              <a:t>當移除按鈕被按下，會直接移除該筆商品。</a:t>
            </a:r>
            <a:endParaRPr lang="en-US" altLang="zh-TW" sz="1400" dirty="0"/>
          </a:p>
        </p:txBody>
      </p:sp>
      <p:pic>
        <p:nvPicPr>
          <p:cNvPr id="4" name="圖片 3">
            <a:extLst>
              <a:ext uri="{FF2B5EF4-FFF2-40B4-BE49-F238E27FC236}">
                <a16:creationId xmlns:a16="http://schemas.microsoft.com/office/drawing/2014/main" id="{030C24A0-82B9-4908-AC59-A2398DD62A62}"/>
              </a:ext>
            </a:extLst>
          </p:cNvPr>
          <p:cNvPicPr>
            <a:picLocks noChangeAspect="1"/>
          </p:cNvPicPr>
          <p:nvPr/>
        </p:nvPicPr>
        <p:blipFill>
          <a:blip r:embed="rId3"/>
          <a:stretch>
            <a:fillRect/>
          </a:stretch>
        </p:blipFill>
        <p:spPr>
          <a:xfrm>
            <a:off x="297494" y="1327406"/>
            <a:ext cx="6961683" cy="4069002"/>
          </a:xfrm>
          <a:prstGeom prst="rect">
            <a:avLst/>
          </a:prstGeom>
        </p:spPr>
      </p:pic>
    </p:spTree>
    <p:extLst>
      <p:ext uri="{BB962C8B-B14F-4D97-AF65-F5344CB8AC3E}">
        <p14:creationId xmlns:p14="http://schemas.microsoft.com/office/powerpoint/2010/main" val="342308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結帳頁面 </a:t>
            </a:r>
            <a:r>
              <a:rPr lang="en-US" altLang="zh-TW" dirty="0"/>
              <a:t>(Checkout)</a:t>
            </a:r>
            <a:endParaRPr lang="zh-TW" altLang="en-US" dirty="0"/>
          </a:p>
        </p:txBody>
      </p:sp>
      <p:sp>
        <p:nvSpPr>
          <p:cNvPr id="9" name="內容版面配置區 5">
            <a:extLst>
              <a:ext uri="{FF2B5EF4-FFF2-40B4-BE49-F238E27FC236}">
                <a16:creationId xmlns:a16="http://schemas.microsoft.com/office/drawing/2014/main" id="{4E700A2C-04B5-46C4-BBCB-FD5F3FCCB046}"/>
              </a:ext>
            </a:extLst>
          </p:cNvPr>
          <p:cNvSpPr txBox="1">
            <a:spLocks/>
          </p:cNvSpPr>
          <p:nvPr/>
        </p:nvSpPr>
        <p:spPr bwMode="ltGray">
          <a:xfrm>
            <a:off x="7498451" y="1151366"/>
            <a:ext cx="2118387" cy="5013938"/>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fontScale="92500" lnSpcReduction="10000"/>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訂單明細區塊：可看到準備結帳的商品資訊。</a:t>
            </a:r>
            <a:endParaRPr lang="en-US" altLang="zh-TW" sz="1800" dirty="0"/>
          </a:p>
          <a:p>
            <a:pPr lvl="1"/>
            <a:r>
              <a:rPr lang="zh-TW" altLang="en-US" sz="1400" dirty="0"/>
              <a:t>數量欄位同樣會檢查商品庫存。</a:t>
            </a:r>
          </a:p>
          <a:p>
            <a:r>
              <a:rPr lang="zh-TW" altLang="en-US" sz="1800" dirty="0"/>
              <a:t>收件人資訊區塊：請使用者填寫個人資訊以利商品後續寄件與通知。</a:t>
            </a:r>
            <a:endParaRPr lang="en-US" altLang="zh-TW" sz="1800" dirty="0"/>
          </a:p>
          <a:p>
            <a:pPr lvl="1"/>
            <a:r>
              <a:rPr lang="zh-TW" altLang="en-US" sz="1400" dirty="0"/>
              <a:t>支援勾選帶入使用者資料。</a:t>
            </a:r>
            <a:endParaRPr lang="en-US" altLang="zh-TW" sz="1400" dirty="0"/>
          </a:p>
          <a:p>
            <a:r>
              <a:rPr lang="zh-TW" altLang="en-US" sz="1800" dirty="0"/>
              <a:t>按下送出訂單按鈕送出訂單，並跳轉訂單紀錄頁面。</a:t>
            </a:r>
          </a:p>
        </p:txBody>
      </p:sp>
      <p:pic>
        <p:nvPicPr>
          <p:cNvPr id="7" name="圖片 6">
            <a:extLst>
              <a:ext uri="{FF2B5EF4-FFF2-40B4-BE49-F238E27FC236}">
                <a16:creationId xmlns:a16="http://schemas.microsoft.com/office/drawing/2014/main" id="{0B7D2B43-E90A-4AD0-86E8-65D909DFA222}"/>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6" name="圖片 5">
            <a:extLst>
              <a:ext uri="{FF2B5EF4-FFF2-40B4-BE49-F238E27FC236}">
                <a16:creationId xmlns:a16="http://schemas.microsoft.com/office/drawing/2014/main" id="{2946F7DF-1266-4BDA-BABC-CAAF00FCA569}"/>
              </a:ext>
            </a:extLst>
          </p:cNvPr>
          <p:cNvPicPr>
            <a:picLocks noChangeAspect="1"/>
          </p:cNvPicPr>
          <p:nvPr/>
        </p:nvPicPr>
        <p:blipFill>
          <a:blip r:embed="rId3"/>
          <a:stretch>
            <a:fillRect/>
          </a:stretch>
        </p:blipFill>
        <p:spPr>
          <a:xfrm>
            <a:off x="297691" y="1363092"/>
            <a:ext cx="6887547" cy="1614019"/>
          </a:xfrm>
          <a:prstGeom prst="rect">
            <a:avLst/>
          </a:prstGeom>
        </p:spPr>
      </p:pic>
      <p:pic>
        <p:nvPicPr>
          <p:cNvPr id="10" name="圖片 9">
            <a:extLst>
              <a:ext uri="{FF2B5EF4-FFF2-40B4-BE49-F238E27FC236}">
                <a16:creationId xmlns:a16="http://schemas.microsoft.com/office/drawing/2014/main" id="{A337536B-4B4C-4E13-A3AF-746CD2FF153A}"/>
              </a:ext>
            </a:extLst>
          </p:cNvPr>
          <p:cNvPicPr>
            <a:picLocks noChangeAspect="1"/>
          </p:cNvPicPr>
          <p:nvPr/>
        </p:nvPicPr>
        <p:blipFill>
          <a:blip r:embed="rId4"/>
          <a:stretch>
            <a:fillRect/>
          </a:stretch>
        </p:blipFill>
        <p:spPr>
          <a:xfrm>
            <a:off x="280725" y="5523274"/>
            <a:ext cx="6904513" cy="748747"/>
          </a:xfrm>
          <a:prstGeom prst="rect">
            <a:avLst/>
          </a:prstGeom>
        </p:spPr>
      </p:pic>
      <p:pic>
        <p:nvPicPr>
          <p:cNvPr id="2" name="圖片 1">
            <a:extLst>
              <a:ext uri="{FF2B5EF4-FFF2-40B4-BE49-F238E27FC236}">
                <a16:creationId xmlns:a16="http://schemas.microsoft.com/office/drawing/2014/main" id="{AE3FA676-D166-4A8D-B84D-FBEE6E4C50B9}"/>
              </a:ext>
            </a:extLst>
          </p:cNvPr>
          <p:cNvPicPr>
            <a:picLocks noChangeAspect="1"/>
          </p:cNvPicPr>
          <p:nvPr/>
        </p:nvPicPr>
        <p:blipFill>
          <a:blip r:embed="rId5"/>
          <a:stretch>
            <a:fillRect/>
          </a:stretch>
        </p:blipFill>
        <p:spPr>
          <a:xfrm>
            <a:off x="290490" y="2993135"/>
            <a:ext cx="6904513" cy="2514115"/>
          </a:xfrm>
          <a:prstGeom prst="rect">
            <a:avLst/>
          </a:prstGeom>
        </p:spPr>
      </p:pic>
    </p:spTree>
    <p:extLst>
      <p:ext uri="{BB962C8B-B14F-4D97-AF65-F5344CB8AC3E}">
        <p14:creationId xmlns:p14="http://schemas.microsoft.com/office/powerpoint/2010/main" val="3867403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sp>
        <p:nvSpPr>
          <p:cNvPr id="12" name="內容版面配置區 5">
            <a:extLst>
              <a:ext uri="{FF2B5EF4-FFF2-40B4-BE49-F238E27FC236}">
                <a16:creationId xmlns:a16="http://schemas.microsoft.com/office/drawing/2014/main" id="{5B48F242-D606-4DF8-8884-2F1900A3B3C0}"/>
              </a:ext>
            </a:extLst>
          </p:cNvPr>
          <p:cNvSpPr txBox="1">
            <a:spLocks/>
          </p:cNvSpPr>
          <p:nvPr/>
        </p:nvSpPr>
        <p:spPr bwMode="ltGray">
          <a:xfrm>
            <a:off x="7498451" y="963871"/>
            <a:ext cx="2118387" cy="2465129"/>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商品管理區塊：可在此對商品進行上架</a:t>
            </a:r>
            <a:r>
              <a:rPr lang="en-US" altLang="zh-TW" sz="1800" dirty="0"/>
              <a:t>/</a:t>
            </a:r>
            <a:r>
              <a:rPr lang="zh-TW" altLang="en-US" sz="1800" dirty="0"/>
              <a:t>下架管理。</a:t>
            </a:r>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2" name="圖片 1">
            <a:extLst>
              <a:ext uri="{FF2B5EF4-FFF2-40B4-BE49-F238E27FC236}">
                <a16:creationId xmlns:a16="http://schemas.microsoft.com/office/drawing/2014/main" id="{D9F6A33F-3EDD-4767-B5B8-928C481139B6}"/>
              </a:ext>
            </a:extLst>
          </p:cNvPr>
          <p:cNvPicPr>
            <a:picLocks noChangeAspect="1"/>
          </p:cNvPicPr>
          <p:nvPr/>
        </p:nvPicPr>
        <p:blipFill>
          <a:blip r:embed="rId3"/>
          <a:stretch>
            <a:fillRect/>
          </a:stretch>
        </p:blipFill>
        <p:spPr>
          <a:xfrm>
            <a:off x="305333" y="1375063"/>
            <a:ext cx="6924630" cy="4070161"/>
          </a:xfrm>
          <a:prstGeom prst="rect">
            <a:avLst/>
          </a:prstGeom>
        </p:spPr>
      </p:pic>
      <p:pic>
        <p:nvPicPr>
          <p:cNvPr id="6" name="圖片 5">
            <a:extLst>
              <a:ext uri="{FF2B5EF4-FFF2-40B4-BE49-F238E27FC236}">
                <a16:creationId xmlns:a16="http://schemas.microsoft.com/office/drawing/2014/main" id="{DB4D9A68-C8BB-4827-8941-5D6DE6D3A9B6}"/>
              </a:ext>
            </a:extLst>
          </p:cNvPr>
          <p:cNvPicPr>
            <a:picLocks noChangeAspect="1"/>
          </p:cNvPicPr>
          <p:nvPr/>
        </p:nvPicPr>
        <p:blipFill>
          <a:blip r:embed="rId4"/>
          <a:stretch>
            <a:fillRect/>
          </a:stretch>
        </p:blipFill>
        <p:spPr>
          <a:xfrm>
            <a:off x="305333" y="5445224"/>
            <a:ext cx="6930261" cy="315729"/>
          </a:xfrm>
          <a:prstGeom prst="rect">
            <a:avLst/>
          </a:prstGeom>
        </p:spPr>
      </p:pic>
    </p:spTree>
    <p:extLst>
      <p:ext uri="{BB962C8B-B14F-4D97-AF65-F5344CB8AC3E}">
        <p14:creationId xmlns:p14="http://schemas.microsoft.com/office/powerpoint/2010/main" val="243471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2F12E2F-52EE-CA77-FB53-4EFC2E0F43C3}"/>
              </a:ext>
            </a:extLst>
          </p:cNvPr>
          <p:cNvSpPr>
            <a:spLocks noGrp="1"/>
          </p:cNvSpPr>
          <p:nvPr>
            <p:ph type="title"/>
          </p:nvPr>
        </p:nvSpPr>
        <p:spPr/>
        <p:txBody>
          <a:bodyPr/>
          <a:lstStyle/>
          <a:p>
            <a:r>
              <a:rPr lang="zh-TW" altLang="en-US" dirty="0"/>
              <a:t>商品管理頁面 </a:t>
            </a:r>
            <a:r>
              <a:rPr lang="en-US" altLang="zh-TW" sz="3200" dirty="0"/>
              <a:t>(</a:t>
            </a:r>
            <a:r>
              <a:rPr lang="en-US" altLang="zh-TW" sz="3200" dirty="0" err="1"/>
              <a:t>ProductManagement</a:t>
            </a:r>
            <a:r>
              <a:rPr lang="en-US" altLang="zh-TW" sz="3200" dirty="0"/>
              <a:t>)</a:t>
            </a:r>
            <a:endParaRPr lang="zh-TW" altLang="en-US" sz="3200" dirty="0"/>
          </a:p>
        </p:txBody>
      </p:sp>
      <p:pic>
        <p:nvPicPr>
          <p:cNvPr id="4" name="圖片 3">
            <a:extLst>
              <a:ext uri="{FF2B5EF4-FFF2-40B4-BE49-F238E27FC236}">
                <a16:creationId xmlns:a16="http://schemas.microsoft.com/office/drawing/2014/main" id="{59C4EB8F-7883-4DB8-8306-E82A5F8FA794}"/>
              </a:ext>
            </a:extLst>
          </p:cNvPr>
          <p:cNvPicPr>
            <a:picLocks noChangeAspect="1"/>
          </p:cNvPicPr>
          <p:nvPr/>
        </p:nvPicPr>
        <p:blipFill>
          <a:blip r:embed="rId2"/>
          <a:stretch>
            <a:fillRect/>
          </a:stretch>
        </p:blipFill>
        <p:spPr>
          <a:xfrm>
            <a:off x="273178" y="966112"/>
            <a:ext cx="6961684" cy="282430"/>
          </a:xfrm>
          <a:prstGeom prst="rect">
            <a:avLst/>
          </a:prstGeom>
        </p:spPr>
      </p:pic>
      <p:pic>
        <p:nvPicPr>
          <p:cNvPr id="5" name="圖片 4">
            <a:extLst>
              <a:ext uri="{FF2B5EF4-FFF2-40B4-BE49-F238E27FC236}">
                <a16:creationId xmlns:a16="http://schemas.microsoft.com/office/drawing/2014/main" id="{5A156EEB-67BA-48E6-8322-98869D47B02B}"/>
              </a:ext>
            </a:extLst>
          </p:cNvPr>
          <p:cNvPicPr>
            <a:picLocks noChangeAspect="1"/>
          </p:cNvPicPr>
          <p:nvPr/>
        </p:nvPicPr>
        <p:blipFill>
          <a:blip r:embed="rId3"/>
          <a:stretch>
            <a:fillRect/>
          </a:stretch>
        </p:blipFill>
        <p:spPr>
          <a:xfrm>
            <a:off x="336783" y="1376414"/>
            <a:ext cx="6917507" cy="4068810"/>
          </a:xfrm>
          <a:prstGeom prst="rect">
            <a:avLst/>
          </a:prstGeom>
        </p:spPr>
      </p:pic>
      <p:sp>
        <p:nvSpPr>
          <p:cNvPr id="6" name="內容版面配置區 5">
            <a:extLst>
              <a:ext uri="{FF2B5EF4-FFF2-40B4-BE49-F238E27FC236}">
                <a16:creationId xmlns:a16="http://schemas.microsoft.com/office/drawing/2014/main" id="{EDFD6893-87C6-4ACD-B3D7-DAE37B70EBE8}"/>
              </a:ext>
            </a:extLst>
          </p:cNvPr>
          <p:cNvSpPr txBox="1">
            <a:spLocks/>
          </p:cNvSpPr>
          <p:nvPr/>
        </p:nvSpPr>
        <p:spPr bwMode="ltGray">
          <a:xfrm>
            <a:off x="7498451" y="963871"/>
            <a:ext cx="2118387" cy="2177097"/>
          </a:xfrm>
          <a:prstGeom prst="rect">
            <a:avLst/>
          </a:prstGeom>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rgbClr val="FFFFFF"/>
                </a:solidFill>
                <a:latin typeface="+mn-lt"/>
                <a:ea typeface="+mn-ea"/>
                <a:cs typeface="+mn-cs"/>
              </a:defRPr>
            </a:lvl1pPr>
            <a:lvl2pPr marL="714375" indent="-352425" algn="l" defTabSz="914400" rtl="0" eaLnBrk="1" latinLnBrk="0" hangingPunct="1">
              <a:lnSpc>
                <a:spcPct val="100000"/>
              </a:lnSpc>
              <a:spcBef>
                <a:spcPts val="600"/>
              </a:spcBef>
              <a:spcAft>
                <a:spcPts val="600"/>
              </a:spcAft>
              <a:buClr>
                <a:schemeClr val="accent2"/>
              </a:buClr>
              <a:buFont typeface="Wingdings" panose="05000000000000000000" pitchFamily="2" charset="2"/>
              <a:buChar char="u"/>
              <a:defRPr sz="2400" b="0" kern="1200">
                <a:solidFill>
                  <a:srgbClr val="FFFFFF"/>
                </a:solidFill>
                <a:latin typeface="+mn-lt"/>
                <a:ea typeface="+mn-ea"/>
                <a:cs typeface="+mn-cs"/>
              </a:defRPr>
            </a:lvl2pPr>
            <a:lvl3pPr marL="1076325" indent="-266700" algn="l" defTabSz="914400" rtl="0" eaLnBrk="1" latinLnBrk="0" hangingPunct="1">
              <a:lnSpc>
                <a:spcPct val="100000"/>
              </a:lnSpc>
              <a:spcBef>
                <a:spcPts val="600"/>
              </a:spcBef>
              <a:spcAft>
                <a:spcPts val="600"/>
              </a:spcAft>
              <a:buClr>
                <a:schemeClr val="accent3"/>
              </a:buClr>
              <a:buFont typeface="Wingdings" panose="05000000000000000000" pitchFamily="2" charset="2"/>
              <a:buChar char="p"/>
              <a:defRPr sz="2000" kern="1200">
                <a:solidFill>
                  <a:srgbClr val="FFFFFF"/>
                </a:solidFill>
                <a:latin typeface="+mn-lt"/>
                <a:ea typeface="+mn-ea"/>
                <a:cs typeface="+mn-cs"/>
              </a:defRPr>
            </a:lvl3pPr>
            <a:lvl4pPr marL="1343025" indent="-180975" algn="l" defTabSz="914400" rtl="0" eaLnBrk="1" latinLnBrk="0" hangingPunct="1">
              <a:lnSpc>
                <a:spcPct val="100000"/>
              </a:lnSpc>
              <a:spcBef>
                <a:spcPts val="600"/>
              </a:spcBef>
              <a:spcAft>
                <a:spcPts val="600"/>
              </a:spcAft>
              <a:buClr>
                <a:schemeClr val="accent4"/>
              </a:buClr>
              <a:buFont typeface="Wingdings" panose="05000000000000000000" pitchFamily="2" charset="2"/>
              <a:buChar char="n"/>
              <a:defRPr sz="1800" kern="1200">
                <a:solidFill>
                  <a:srgbClr val="FFFFFF"/>
                </a:solidFill>
                <a:latin typeface="+mn-lt"/>
                <a:ea typeface="+mn-ea"/>
                <a:cs typeface="+mn-cs"/>
              </a:defRPr>
            </a:lvl4pPr>
            <a:lvl5pPr marL="1619250" indent="-276225" algn="l" defTabSz="914400" rtl="0" eaLnBrk="1" latinLnBrk="0" hangingPunct="1">
              <a:lnSpc>
                <a:spcPct val="100000"/>
              </a:lnSpc>
              <a:spcBef>
                <a:spcPts val="600"/>
              </a:spcBef>
              <a:spcAft>
                <a:spcPts val="600"/>
              </a:spcAft>
              <a:buClr>
                <a:schemeClr val="accent5"/>
              </a:buClr>
              <a:buFont typeface="Arial" pitchFamily="34" charset="0"/>
              <a:buChar char="»"/>
              <a:tabLst>
                <a:tab pos="7981950" algn="l"/>
              </a:tabLst>
              <a:defRPr sz="18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9pPr>
          </a:lstStyle>
          <a:p>
            <a:pPr marL="0" indent="0">
              <a:buFont typeface="Wingdings" panose="05000000000000000000" pitchFamily="2" charset="2"/>
              <a:buNone/>
            </a:pPr>
            <a:r>
              <a:rPr lang="zh-TW" altLang="en-US" sz="1800" dirty="0"/>
              <a:t>畫面中，由上至下，區塊分別為：</a:t>
            </a:r>
            <a:endParaRPr lang="en-US" altLang="zh-TW" sz="1800" dirty="0"/>
          </a:p>
          <a:p>
            <a:r>
              <a:rPr lang="zh-TW" altLang="en-US" sz="1800" dirty="0"/>
              <a:t>商城導覽列</a:t>
            </a:r>
            <a:endParaRPr lang="en-US" altLang="zh-TW" sz="1800" dirty="0"/>
          </a:p>
          <a:p>
            <a:r>
              <a:rPr lang="zh-TW" altLang="en-US" sz="1800" dirty="0"/>
              <a:t>新增商品頁面：可在此對新商品進行上架。</a:t>
            </a:r>
          </a:p>
        </p:txBody>
      </p:sp>
    </p:spTree>
    <p:extLst>
      <p:ext uri="{BB962C8B-B14F-4D97-AF65-F5344CB8AC3E}">
        <p14:creationId xmlns:p14="http://schemas.microsoft.com/office/powerpoint/2010/main" val="1236632541"/>
      </p:ext>
    </p:extLst>
  </p:cSld>
  <p:clrMapOvr>
    <a:masterClrMapping/>
  </p:clrMapOvr>
</p:sld>
</file>

<file path=ppt/theme/theme1.xml><?xml version="1.0" encoding="utf-8"?>
<a:theme xmlns:a="http://schemas.openxmlformats.org/drawingml/2006/main"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1簡報範本_dark.potx" id="{81C76F81-1671-4B56-BD0F-02ECACBEA1CD}" vid="{64F81388-CB1B-4503-9A85-CB10ADCB8F3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資策會2021_簡報範本_dark_1</Template>
  <TotalTime>811</TotalTime>
  <Words>1314</Words>
  <Application>Microsoft Office PowerPoint</Application>
  <PresentationFormat>A4 紙張 (210x297 公釐)</PresentationFormat>
  <Paragraphs>141</Paragraphs>
  <Slides>30</Slides>
  <Notes>2</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30</vt:i4>
      </vt:variant>
    </vt:vector>
  </HeadingPairs>
  <TitlesOfParts>
    <vt:vector size="35" baseType="lpstr">
      <vt:lpstr>微軟正黑體</vt:lpstr>
      <vt:lpstr>Arial</vt:lpstr>
      <vt:lpstr>Calibri</vt:lpstr>
      <vt:lpstr>Wingdings</vt:lpstr>
      <vt:lpstr>2020簡報範本_light</vt:lpstr>
      <vt:lpstr>商城頁面  (Shopping Mall)</vt:lpstr>
      <vt:lpstr>商城頁面  (Shopping Mall)</vt:lpstr>
      <vt:lpstr>商品頁面 (Product)</vt:lpstr>
      <vt:lpstr>商品頁面 (Product)</vt:lpstr>
      <vt:lpstr>購物車頁面 (ShoppingCart)</vt:lpstr>
      <vt:lpstr>購物車頁面 (ShoppingCart)</vt:lpstr>
      <vt:lpstr>結帳頁面 (Checkout)</vt:lpstr>
      <vt:lpstr>商品管理頁面 (ProductManagement)</vt:lpstr>
      <vt:lpstr>商品管理頁面 (ProductManagement)</vt:lpstr>
      <vt:lpstr>商品管理頁面 (ProductManagement)</vt:lpstr>
      <vt:lpstr>商城功能Demo</vt:lpstr>
      <vt:lpstr>PowerPoint 簡報</vt:lpstr>
      <vt:lpstr>共用頁面</vt:lpstr>
      <vt:lpstr>遊戲論壇 GameForum</vt:lpstr>
      <vt:lpstr>小組分工</vt:lpstr>
      <vt:lpstr>動機</vt:lpstr>
      <vt:lpstr>如何投入應用</vt:lpstr>
      <vt:lpstr>開發技術</vt:lpstr>
      <vt:lpstr>大綱</vt:lpstr>
      <vt:lpstr>網站架構</vt:lpstr>
      <vt:lpstr>資料關聯圖</vt:lpstr>
      <vt:lpstr>公板</vt:lpstr>
      <vt:lpstr>遊戲論壇 GameForum</vt:lpstr>
      <vt:lpstr>小組成員與分工介紹</vt:lpstr>
      <vt:lpstr>大綱</vt:lpstr>
      <vt:lpstr>填入標題，若不會用到請移除此頁</vt:lpstr>
      <vt:lpstr>填入標題，若不會用到請移除此頁</vt:lpstr>
      <vt:lpstr>填入標題，若不會用到請移除此頁</vt:lpstr>
      <vt:lpstr>填入標題，若不會用到請移除此頁</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題目</dc:title>
  <dc:creator>Wei-Tsung Wang</dc:creator>
  <cp:lastModifiedBy>小彰 許</cp:lastModifiedBy>
  <cp:revision>135</cp:revision>
  <dcterms:created xsi:type="dcterms:W3CDTF">2021-04-12T00:49:08Z</dcterms:created>
  <dcterms:modified xsi:type="dcterms:W3CDTF">2025-03-30T07:46:26Z</dcterms:modified>
  <cp:category/>
</cp:coreProperties>
</file>